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7" r:id="rId3"/>
    <p:sldId id="260" r:id="rId4"/>
    <p:sldId id="258" r:id="rId5"/>
    <p:sldId id="259" r:id="rId6"/>
    <p:sldId id="261" r:id="rId7"/>
    <p:sldId id="264" r:id="rId8"/>
    <p:sldId id="265" r:id="rId9"/>
    <p:sldId id="266" r:id="rId10"/>
    <p:sldId id="262"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1" d="100"/>
          <a:sy n="61" d="100"/>
        </p:scale>
        <p:origin x="9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526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601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849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66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34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5774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45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0074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70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80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785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48442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994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40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415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5484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4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3/11/2015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037910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effectLst>
                  <a:outerShdw blurRad="38100" dist="38100" dir="2700000" algn="tl">
                    <a:srgbClr val="000000">
                      <a:alpha val="43137"/>
                    </a:srgbClr>
                  </a:outerShdw>
                </a:effectLst>
              </a:rPr>
              <a:t>Intro to DMR</a:t>
            </a:r>
            <a:endParaRPr lang="en-US"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Presented by: Tim Watson, KB1HNZ</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20" y="2899831"/>
            <a:ext cx="3067050" cy="1485900"/>
          </a:xfrm>
          <a:prstGeom prst="rect">
            <a:avLst/>
          </a:prstGeom>
        </p:spPr>
      </p:pic>
    </p:spTree>
    <p:extLst>
      <p:ext uri="{BB962C8B-B14F-4D97-AF65-F5344CB8AC3E}">
        <p14:creationId xmlns:p14="http://schemas.microsoft.com/office/powerpoint/2010/main" val="114107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72" y="252248"/>
            <a:ext cx="8986345" cy="2215991"/>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Scalable Connectivity – A Closer Look</a:t>
            </a:r>
          </a:p>
          <a:p>
            <a:endParaRPr lang="en-US" sz="2800" b="1" dirty="0"/>
          </a:p>
          <a:p>
            <a:endParaRPr lang="en-US" sz="2800" b="1" dirty="0" smtClean="0"/>
          </a:p>
          <a:p>
            <a:endParaRPr lang="en-US" dirty="0"/>
          </a:p>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112" y="1443037"/>
            <a:ext cx="9629775" cy="3971925"/>
          </a:xfrm>
          <a:prstGeom prst="rect">
            <a:avLst/>
          </a:prstGeom>
        </p:spPr>
      </p:pic>
    </p:spTree>
    <p:extLst>
      <p:ext uri="{BB962C8B-B14F-4D97-AF65-F5344CB8AC3E}">
        <p14:creationId xmlns:p14="http://schemas.microsoft.com/office/powerpoint/2010/main" val="133233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1584434"/>
            <a:ext cx="6096000" cy="4572000"/>
          </a:xfrm>
          <a:prstGeom prst="rect">
            <a:avLst/>
          </a:prstGeom>
        </p:spPr>
      </p:pic>
      <p:sp>
        <p:nvSpPr>
          <p:cNvPr id="3" name="TextBox 2"/>
          <p:cNvSpPr txBox="1"/>
          <p:nvPr/>
        </p:nvSpPr>
        <p:spPr>
          <a:xfrm>
            <a:off x="536028" y="488731"/>
            <a:ext cx="6243144"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Regional Talk Groups</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7662041" y="1418897"/>
            <a:ext cx="4193627" cy="5170646"/>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New England Talk Groups</a:t>
            </a:r>
          </a:p>
          <a:p>
            <a:r>
              <a:rPr lang="en-US" dirty="0" smtClean="0"/>
              <a:t>(available on most NE repeaters)</a:t>
            </a:r>
          </a:p>
          <a:p>
            <a:endParaRPr lang="en-US" dirty="0"/>
          </a:p>
          <a:p>
            <a:r>
              <a:rPr lang="en-US" dirty="0" smtClean="0"/>
              <a:t>Local		9		TS2</a:t>
            </a:r>
          </a:p>
          <a:p>
            <a:r>
              <a:rPr lang="en-US" dirty="0" smtClean="0"/>
              <a:t>SNE			3109	TS2</a:t>
            </a:r>
          </a:p>
          <a:p>
            <a:r>
              <a:rPr lang="en-US" dirty="0" smtClean="0"/>
              <a:t>NNE			3133	TS2</a:t>
            </a:r>
          </a:p>
          <a:p>
            <a:r>
              <a:rPr lang="en-US" dirty="0" smtClean="0"/>
              <a:t>MA 			3125	TS2</a:t>
            </a:r>
          </a:p>
          <a:p>
            <a:r>
              <a:rPr lang="en-US" dirty="0" smtClean="0"/>
              <a:t>NE			3181	TS2</a:t>
            </a:r>
          </a:p>
          <a:p>
            <a:r>
              <a:rPr lang="en-US" dirty="0" smtClean="0"/>
              <a:t>Northeast	3172	TS1</a:t>
            </a:r>
          </a:p>
          <a:p>
            <a:r>
              <a:rPr lang="en-US" dirty="0" smtClean="0"/>
              <a:t>NA			3		TS1</a:t>
            </a:r>
          </a:p>
          <a:p>
            <a:r>
              <a:rPr lang="en-US" dirty="0" smtClean="0"/>
              <a:t>WW English	13		TS1</a:t>
            </a:r>
          </a:p>
          <a:p>
            <a:r>
              <a:rPr lang="en-US" dirty="0" smtClean="0"/>
              <a:t>WW Calling	1		TS1</a:t>
            </a:r>
          </a:p>
          <a:p>
            <a:r>
              <a:rPr lang="en-US" dirty="0" smtClean="0"/>
              <a:t>TAC310		310		TS1</a:t>
            </a:r>
          </a:p>
          <a:p>
            <a:r>
              <a:rPr lang="en-US" dirty="0" smtClean="0"/>
              <a:t>Bridge		3100	TS1</a:t>
            </a:r>
          </a:p>
          <a:p>
            <a:r>
              <a:rPr lang="en-US" dirty="0" smtClean="0"/>
              <a:t>Audio Test	9999	TS1</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76129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297" y="268014"/>
            <a:ext cx="6945585" cy="6353503"/>
          </a:xfrm>
          <a:prstGeom prst="rect">
            <a:avLst/>
          </a:prstGeom>
        </p:spPr>
      </p:pic>
      <p:sp>
        <p:nvSpPr>
          <p:cNvPr id="3" name="TextBox 2"/>
          <p:cNvSpPr txBox="1"/>
          <p:nvPr/>
        </p:nvSpPr>
        <p:spPr>
          <a:xfrm>
            <a:off x="204951" y="268014"/>
            <a:ext cx="4083269" cy="5724644"/>
          </a:xfrm>
          <a:prstGeom prst="rect">
            <a:avLst/>
          </a:prstGeom>
          <a:noFill/>
        </p:spPr>
        <p:txBody>
          <a:bodyPr wrap="square" rtlCol="0">
            <a:spAutoFit/>
          </a:bodyPr>
          <a:lstStyle/>
          <a:p>
            <a:pPr algn="just"/>
            <a:r>
              <a:rPr lang="en-US" sz="2800" b="1" dirty="0" smtClean="0">
                <a:effectLst>
                  <a:outerShdw blurRad="38100" dist="38100" dir="2700000" algn="tl">
                    <a:srgbClr val="000000">
                      <a:alpha val="43137"/>
                    </a:srgbClr>
                  </a:outerShdw>
                </a:effectLst>
              </a:rPr>
              <a:t>First Steps - Registration</a:t>
            </a:r>
          </a:p>
          <a:p>
            <a:pPr algn="just"/>
            <a:endParaRPr lang="en-US" sz="2000" dirty="0"/>
          </a:p>
          <a:p>
            <a:pPr algn="just"/>
            <a:r>
              <a:rPr lang="en-US" sz="2000" dirty="0" smtClean="0"/>
              <a:t>Go to the DMR-MARC website and follow the on-screen instructions. </a:t>
            </a:r>
          </a:p>
          <a:p>
            <a:pPr algn="just"/>
            <a:endParaRPr lang="en-US" sz="2000" dirty="0"/>
          </a:p>
          <a:p>
            <a:pPr algn="just"/>
            <a:r>
              <a:rPr lang="en-US" sz="2000" dirty="0" smtClean="0"/>
              <a:t>Although it says “User” registration, it is possible to have more than one ID, (but this is not recommended). </a:t>
            </a:r>
          </a:p>
          <a:p>
            <a:pPr algn="just"/>
            <a:endParaRPr lang="en-US" sz="2000" dirty="0"/>
          </a:p>
          <a:p>
            <a:pPr algn="just"/>
            <a:r>
              <a:rPr lang="en-US" sz="2000" dirty="0" smtClean="0"/>
              <a:t>A mobile and a base station, for example, could have the same ID as long as they are </a:t>
            </a:r>
            <a:r>
              <a:rPr lang="en-US" sz="2000" smtClean="0"/>
              <a:t>not </a:t>
            </a:r>
            <a:r>
              <a:rPr lang="en-US" sz="2000" smtClean="0"/>
              <a:t>transmitting on </a:t>
            </a:r>
            <a:r>
              <a:rPr lang="en-US" sz="2000" dirty="0" smtClean="0"/>
              <a:t>the same Time Slot and Talk Group at the same time.</a:t>
            </a:r>
          </a:p>
          <a:p>
            <a:pPr algn="just"/>
            <a:endParaRPr lang="en-US" sz="2000" dirty="0"/>
          </a:p>
          <a:p>
            <a:pPr algn="just"/>
            <a:r>
              <a:rPr lang="en-US" sz="2000" dirty="0" smtClean="0"/>
              <a:t>This is also where you would register a repeater on the DMR network.</a:t>
            </a:r>
            <a:endParaRPr lang="en-US" dirty="0"/>
          </a:p>
          <a:p>
            <a:endParaRPr lang="en-US" dirty="0"/>
          </a:p>
        </p:txBody>
      </p:sp>
    </p:spTree>
    <p:extLst>
      <p:ext uri="{BB962C8B-B14F-4D97-AF65-F5344CB8AC3E}">
        <p14:creationId xmlns:p14="http://schemas.microsoft.com/office/powerpoint/2010/main" val="292922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35" y="3010769"/>
            <a:ext cx="9930158" cy="33904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36" y="298064"/>
            <a:ext cx="1714500" cy="4257675"/>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604" y="298064"/>
            <a:ext cx="1675584" cy="42576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5070" y="298064"/>
            <a:ext cx="1973646" cy="4171459"/>
          </a:xfrm>
          <a:prstGeom prst="rect">
            <a:avLst/>
          </a:prstGeom>
          <a:ln>
            <a:noFill/>
          </a:ln>
          <a:effectLst>
            <a:outerShdw blurRad="190500" algn="tl" rotWithShape="0">
              <a:srgbClr val="000000">
                <a:alpha val="70000"/>
              </a:srgbClr>
            </a:outerShdw>
          </a:effectLst>
        </p:spPr>
      </p:pic>
      <p:sp>
        <p:nvSpPr>
          <p:cNvPr id="6" name="TextBox 5"/>
          <p:cNvSpPr txBox="1"/>
          <p:nvPr/>
        </p:nvSpPr>
        <p:spPr>
          <a:xfrm>
            <a:off x="5242780" y="117255"/>
            <a:ext cx="4398579" cy="2600712"/>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Get a radio!</a:t>
            </a:r>
            <a:endParaRPr lang="en-US" sz="2300" b="1" dirty="0" smtClean="0"/>
          </a:p>
          <a:p>
            <a:r>
              <a:rPr lang="en-US" sz="2300" b="1" dirty="0" smtClean="0"/>
              <a:t>Manufacturers include:</a:t>
            </a:r>
          </a:p>
          <a:p>
            <a:r>
              <a:rPr lang="en-US" sz="2300" b="1" dirty="0" smtClean="0"/>
              <a:t> </a:t>
            </a:r>
            <a:endParaRPr lang="en-US" sz="2300" b="1" dirty="0"/>
          </a:p>
          <a:p>
            <a:r>
              <a:rPr lang="en-US" sz="2300" b="1" dirty="0" err="1" smtClean="0"/>
              <a:t>Hytera</a:t>
            </a:r>
            <a:r>
              <a:rPr lang="en-US" sz="2300" b="1" dirty="0" smtClean="0"/>
              <a:t>, Motorola, Kenwood, Vertex Standard, </a:t>
            </a:r>
            <a:r>
              <a:rPr lang="en-US" sz="2300" b="1" dirty="0" err="1" smtClean="0"/>
              <a:t>Icom</a:t>
            </a:r>
            <a:r>
              <a:rPr lang="en-US" sz="2300" b="1" dirty="0" smtClean="0"/>
              <a:t>, Connect Systems, and more!</a:t>
            </a:r>
            <a:endParaRPr lang="en-US" sz="2300" b="1" dirty="0"/>
          </a:p>
        </p:txBody>
      </p:sp>
    </p:spTree>
    <p:extLst>
      <p:ext uri="{BB962C8B-B14F-4D97-AF65-F5344CB8AC3E}">
        <p14:creationId xmlns:p14="http://schemas.microsoft.com/office/powerpoint/2010/main" val="92681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346" y="110359"/>
            <a:ext cx="10145344" cy="6605463"/>
          </a:xfrm>
          <a:prstGeom prst="rect">
            <a:avLst/>
          </a:prstGeom>
          <a:ln>
            <a:noFill/>
          </a:ln>
          <a:effectLst>
            <a:outerShdw blurRad="190500" algn="tl" rotWithShape="0">
              <a:srgbClr val="000000">
                <a:alpha val="70000"/>
              </a:srgbClr>
            </a:outerShdw>
          </a:effectLst>
        </p:spPr>
      </p:pic>
      <p:sp>
        <p:nvSpPr>
          <p:cNvPr id="4" name="TextBox 3"/>
          <p:cNvSpPr txBox="1"/>
          <p:nvPr/>
        </p:nvSpPr>
        <p:spPr>
          <a:xfrm>
            <a:off x="7961586" y="2437195"/>
            <a:ext cx="2932386" cy="1200329"/>
          </a:xfrm>
          <a:prstGeom prst="rect">
            <a:avLst/>
          </a:prstGeom>
          <a:noFill/>
        </p:spPr>
        <p:txBody>
          <a:bodyPr wrap="square" rtlCol="0">
            <a:spAutoFit/>
          </a:bodyPr>
          <a:lstStyle/>
          <a:p>
            <a:pPr algn="just"/>
            <a:r>
              <a:rPr lang="en-US" dirty="0" smtClean="0"/>
              <a:t>Serial number, model info, and firmware data is auto filled on the initial read of the radio’s memory.</a:t>
            </a:r>
            <a:endParaRPr lang="en-US" dirty="0"/>
          </a:p>
        </p:txBody>
      </p:sp>
      <p:sp>
        <p:nvSpPr>
          <p:cNvPr id="5" name="TextBox 4"/>
          <p:cNvSpPr txBox="1"/>
          <p:nvPr/>
        </p:nvSpPr>
        <p:spPr>
          <a:xfrm>
            <a:off x="7961586" y="819807"/>
            <a:ext cx="2932386" cy="1508105"/>
          </a:xfrm>
          <a:prstGeom prst="rect">
            <a:avLst/>
          </a:prstGeom>
          <a:noFill/>
        </p:spPr>
        <p:txBody>
          <a:bodyPr wrap="square" rtlCol="0">
            <a:spAutoFit/>
          </a:bodyPr>
          <a:lstStyle/>
          <a:p>
            <a:r>
              <a:rPr lang="en-US" sz="2800" b="1" dirty="0" smtClean="0"/>
              <a:t>Radio Programming </a:t>
            </a:r>
          </a:p>
          <a:p>
            <a:endParaRPr lang="en-US" dirty="0" smtClean="0"/>
          </a:p>
          <a:p>
            <a:r>
              <a:rPr lang="en-US" dirty="0" smtClean="0"/>
              <a:t>Connect Systems CS701</a:t>
            </a:r>
            <a:endParaRPr lang="en-US" dirty="0"/>
          </a:p>
        </p:txBody>
      </p:sp>
    </p:spTree>
    <p:extLst>
      <p:ext uri="{BB962C8B-B14F-4D97-AF65-F5344CB8AC3E}">
        <p14:creationId xmlns:p14="http://schemas.microsoft.com/office/powerpoint/2010/main" val="369339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68" y="126125"/>
            <a:ext cx="10321880" cy="6537990"/>
          </a:xfrm>
          <a:prstGeom prst="rect">
            <a:avLst/>
          </a:prstGeom>
          <a:ln>
            <a:noFill/>
          </a:ln>
          <a:effectLst>
            <a:outerShdw blurRad="190500" algn="tl" rotWithShape="0">
              <a:srgbClr val="000000">
                <a:alpha val="70000"/>
              </a:srgbClr>
            </a:outerShdw>
          </a:effectLst>
        </p:spPr>
      </p:pic>
      <p:sp>
        <p:nvSpPr>
          <p:cNvPr id="3" name="TextBox 2"/>
          <p:cNvSpPr txBox="1"/>
          <p:nvPr/>
        </p:nvSpPr>
        <p:spPr>
          <a:xfrm>
            <a:off x="8860221" y="1119352"/>
            <a:ext cx="2475186" cy="707886"/>
          </a:xfrm>
          <a:prstGeom prst="rect">
            <a:avLst/>
          </a:prstGeom>
          <a:noFill/>
        </p:spPr>
        <p:txBody>
          <a:bodyPr wrap="square" rtlCol="0">
            <a:spAutoFit/>
          </a:bodyPr>
          <a:lstStyle/>
          <a:p>
            <a:r>
              <a:rPr lang="en-US" sz="2000" dirty="0" smtClean="0"/>
              <a:t>‘Radio ID’ is your registration number.</a:t>
            </a:r>
            <a:endParaRPr lang="en-US" sz="2000" dirty="0"/>
          </a:p>
        </p:txBody>
      </p:sp>
    </p:spTree>
    <p:extLst>
      <p:ext uri="{BB962C8B-B14F-4D97-AF65-F5344CB8AC3E}">
        <p14:creationId xmlns:p14="http://schemas.microsoft.com/office/powerpoint/2010/main" val="382322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57" y="549528"/>
            <a:ext cx="7733333" cy="5790476"/>
          </a:xfrm>
          <a:prstGeom prst="rect">
            <a:avLst/>
          </a:prstGeom>
          <a:ln>
            <a:noFill/>
          </a:ln>
          <a:effectLst>
            <a:outerShdw blurRad="190500" algn="tl" rotWithShape="0">
              <a:srgbClr val="000000">
                <a:alpha val="70000"/>
              </a:srgbClr>
            </a:outerShdw>
          </a:effectLst>
        </p:spPr>
      </p:pic>
      <p:sp>
        <p:nvSpPr>
          <p:cNvPr id="3" name="TextBox 2"/>
          <p:cNvSpPr txBox="1"/>
          <p:nvPr/>
        </p:nvSpPr>
        <p:spPr>
          <a:xfrm>
            <a:off x="8671034" y="610325"/>
            <a:ext cx="3200400" cy="2862322"/>
          </a:xfrm>
          <a:prstGeom prst="rect">
            <a:avLst/>
          </a:prstGeom>
          <a:noFill/>
        </p:spPr>
        <p:txBody>
          <a:bodyPr wrap="square" rtlCol="0">
            <a:spAutoFit/>
          </a:bodyPr>
          <a:lstStyle/>
          <a:p>
            <a:pPr algn="just"/>
            <a:r>
              <a:rPr lang="en-US" dirty="0" smtClean="0"/>
              <a:t>Digital Contact is where you associate a Call ID with a Display Name (Contact Name).</a:t>
            </a:r>
          </a:p>
          <a:p>
            <a:pPr algn="just"/>
            <a:endParaRPr lang="en-US" dirty="0" smtClean="0"/>
          </a:p>
          <a:p>
            <a:pPr algn="just"/>
            <a:r>
              <a:rPr lang="en-US" dirty="0" smtClean="0"/>
              <a:t>The Contact Name, on the left, will display when you transmit on one of these Call Groups.</a:t>
            </a:r>
          </a:p>
          <a:p>
            <a:pPr algn="just"/>
            <a:endParaRPr lang="en-US" dirty="0"/>
          </a:p>
          <a:p>
            <a:pPr algn="just"/>
            <a:endParaRPr lang="en-US" dirty="0"/>
          </a:p>
          <a:p>
            <a:endParaRPr lang="en-US" dirty="0"/>
          </a:p>
        </p:txBody>
      </p:sp>
    </p:spTree>
    <p:extLst>
      <p:ext uri="{BB962C8B-B14F-4D97-AF65-F5344CB8AC3E}">
        <p14:creationId xmlns:p14="http://schemas.microsoft.com/office/powerpoint/2010/main" val="396268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94" y="206886"/>
            <a:ext cx="8025397" cy="6412698"/>
          </a:xfrm>
          <a:prstGeom prst="rect">
            <a:avLst/>
          </a:prstGeom>
          <a:ln>
            <a:noFill/>
          </a:ln>
          <a:effectLst>
            <a:outerShdw blurRad="190500" algn="tl" rotWithShape="0">
              <a:srgbClr val="000000">
                <a:alpha val="70000"/>
              </a:srgbClr>
            </a:outerShdw>
          </a:effectLst>
        </p:spPr>
      </p:pic>
      <p:sp>
        <p:nvSpPr>
          <p:cNvPr id="4" name="TextBox 3"/>
          <p:cNvSpPr txBox="1"/>
          <p:nvPr/>
        </p:nvSpPr>
        <p:spPr>
          <a:xfrm>
            <a:off x="8544910" y="2333297"/>
            <a:ext cx="3520966" cy="1754326"/>
          </a:xfrm>
          <a:prstGeom prst="rect">
            <a:avLst/>
          </a:prstGeom>
          <a:noFill/>
        </p:spPr>
        <p:txBody>
          <a:bodyPr wrap="square" rtlCol="0">
            <a:spAutoFit/>
          </a:bodyPr>
          <a:lstStyle/>
          <a:p>
            <a:pPr algn="just"/>
            <a:r>
              <a:rPr lang="en-US" dirty="0" smtClean="0"/>
              <a:t>This is where you select what to receive when you program a channel. First, create the contacts, and then create Group Lists (Receive Groups) by moving them into the column on the right.</a:t>
            </a:r>
            <a:endParaRPr lang="en-US" dirty="0"/>
          </a:p>
        </p:txBody>
      </p:sp>
    </p:spTree>
    <p:extLst>
      <p:ext uri="{BB962C8B-B14F-4D97-AF65-F5344CB8AC3E}">
        <p14:creationId xmlns:p14="http://schemas.microsoft.com/office/powerpoint/2010/main" val="123190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19" y="430095"/>
            <a:ext cx="8967210" cy="5849008"/>
          </a:xfrm>
          <a:prstGeom prst="rect">
            <a:avLst/>
          </a:prstGeom>
          <a:ln>
            <a:noFill/>
          </a:ln>
          <a:effectLst>
            <a:outerShdw blurRad="190500" algn="tl" rotWithShape="0">
              <a:srgbClr val="000000">
                <a:alpha val="70000"/>
              </a:srgbClr>
            </a:outerShdw>
          </a:effectLst>
        </p:spPr>
      </p:pic>
      <p:sp>
        <p:nvSpPr>
          <p:cNvPr id="3" name="TextBox 2"/>
          <p:cNvSpPr txBox="1"/>
          <p:nvPr/>
        </p:nvSpPr>
        <p:spPr>
          <a:xfrm>
            <a:off x="9459310" y="3693780"/>
            <a:ext cx="2443655" cy="2585323"/>
          </a:xfrm>
          <a:prstGeom prst="rect">
            <a:avLst/>
          </a:prstGeom>
          <a:noFill/>
        </p:spPr>
        <p:txBody>
          <a:bodyPr wrap="square" rtlCol="0">
            <a:spAutoFit/>
          </a:bodyPr>
          <a:lstStyle/>
          <a:p>
            <a:pPr algn="just"/>
            <a:r>
              <a:rPr lang="en-US" dirty="0" smtClean="0"/>
              <a:t>Scan lists are created similarly to Group Call RX Lists.</a:t>
            </a:r>
          </a:p>
          <a:p>
            <a:pPr algn="just"/>
            <a:endParaRPr lang="en-US" dirty="0"/>
          </a:p>
          <a:p>
            <a:pPr algn="just"/>
            <a:r>
              <a:rPr lang="en-US" dirty="0" smtClean="0"/>
              <a:t>Create a Scan </a:t>
            </a:r>
            <a:r>
              <a:rPr lang="en-US" dirty="0"/>
              <a:t>L</a:t>
            </a:r>
            <a:r>
              <a:rPr lang="en-US" dirty="0" smtClean="0"/>
              <a:t>ist by selecting channels from the left column and moving them to the right. </a:t>
            </a:r>
            <a:endParaRPr lang="en-US" dirty="0"/>
          </a:p>
        </p:txBody>
      </p:sp>
      <p:sp>
        <p:nvSpPr>
          <p:cNvPr id="4" name="TextBox 3"/>
          <p:cNvSpPr txBox="1"/>
          <p:nvPr/>
        </p:nvSpPr>
        <p:spPr>
          <a:xfrm>
            <a:off x="7772400" y="961697"/>
            <a:ext cx="1340069" cy="369332"/>
          </a:xfrm>
          <a:prstGeom prst="rect">
            <a:avLst/>
          </a:prstGeom>
          <a:noFill/>
        </p:spPr>
        <p:txBody>
          <a:bodyPr wrap="square" rtlCol="0">
            <a:spAutoFit/>
          </a:bodyPr>
          <a:lstStyle/>
          <a:p>
            <a:r>
              <a:rPr lang="en-US" dirty="0" smtClean="0"/>
              <a:t>Scan Lists</a:t>
            </a:r>
            <a:endParaRPr lang="en-US" dirty="0"/>
          </a:p>
        </p:txBody>
      </p:sp>
    </p:spTree>
    <p:extLst>
      <p:ext uri="{BB962C8B-B14F-4D97-AF65-F5344CB8AC3E}">
        <p14:creationId xmlns:p14="http://schemas.microsoft.com/office/powerpoint/2010/main" val="179351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834" y="249021"/>
            <a:ext cx="9191297" cy="6271794"/>
          </a:xfrm>
          <a:prstGeom prst="rect">
            <a:avLst/>
          </a:prstGeom>
          <a:ln>
            <a:noFill/>
          </a:ln>
          <a:effectLst>
            <a:outerShdw blurRad="190500" algn="tl" rotWithShape="0">
              <a:srgbClr val="000000">
                <a:alpha val="70000"/>
              </a:srgbClr>
            </a:outerShdw>
          </a:effectLst>
        </p:spPr>
      </p:pic>
      <p:sp>
        <p:nvSpPr>
          <p:cNvPr id="4" name="TextBox 3"/>
          <p:cNvSpPr txBox="1"/>
          <p:nvPr/>
        </p:nvSpPr>
        <p:spPr>
          <a:xfrm>
            <a:off x="8891752" y="1008993"/>
            <a:ext cx="1655379" cy="646331"/>
          </a:xfrm>
          <a:prstGeom prst="rect">
            <a:avLst/>
          </a:prstGeom>
          <a:noFill/>
        </p:spPr>
        <p:txBody>
          <a:bodyPr wrap="square" rtlCol="0">
            <a:spAutoFit/>
          </a:bodyPr>
          <a:lstStyle/>
          <a:p>
            <a:r>
              <a:rPr lang="en-US" dirty="0" smtClean="0"/>
              <a:t>Channel Programming</a:t>
            </a:r>
            <a:endParaRPr lang="en-US" dirty="0"/>
          </a:p>
        </p:txBody>
      </p:sp>
    </p:spTree>
    <p:extLst>
      <p:ext uri="{BB962C8B-B14F-4D97-AF65-F5344CB8AC3E}">
        <p14:creationId xmlns:p14="http://schemas.microsoft.com/office/powerpoint/2010/main" val="294675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423334"/>
            <a:ext cx="10955866" cy="2800767"/>
          </a:xfrm>
          <a:prstGeom prst="rect">
            <a:avLst/>
          </a:prstGeom>
          <a:noFill/>
        </p:spPr>
        <p:txBody>
          <a:bodyPr wrap="square" rtlCol="0">
            <a:spAutoFit/>
          </a:bodyPr>
          <a:lstStyle/>
          <a:p>
            <a:pPr algn="just"/>
            <a:r>
              <a:rPr lang="en-US" sz="2800" dirty="0" smtClean="0"/>
              <a:t>DMR, or </a:t>
            </a:r>
            <a:r>
              <a:rPr lang="en-US" sz="2800" i="1" dirty="0" smtClean="0"/>
              <a:t>Digital Mobile Radio</a:t>
            </a:r>
            <a:r>
              <a:rPr lang="en-US" sz="2800" dirty="0" smtClean="0"/>
              <a:t>, is an Open Standard defined by the European Telecommunications Standards Institute (ETSI), and used in commercial and amateur products around the world.</a:t>
            </a:r>
          </a:p>
          <a:p>
            <a:pPr algn="just"/>
            <a:endParaRPr lang="en-US" sz="2800" dirty="0"/>
          </a:p>
          <a:p>
            <a:endParaRPr lang="en-US" sz="3200" dirty="0"/>
          </a:p>
          <a:p>
            <a:r>
              <a:rPr lang="en-US" sz="3200" dirty="0" smtClean="0"/>
              <a:t>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2315888"/>
            <a:ext cx="5626811" cy="3974553"/>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191" y="2315888"/>
            <a:ext cx="4844503" cy="27606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7047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78" y="504497"/>
            <a:ext cx="6180666" cy="5029199"/>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574" y="1024757"/>
            <a:ext cx="5860470" cy="5218387"/>
          </a:xfrm>
          <a:prstGeom prst="rect">
            <a:avLst/>
          </a:prstGeom>
          <a:ln>
            <a:noFill/>
          </a:ln>
          <a:effectLst>
            <a:outerShdw blurRad="190500" algn="tl" rotWithShape="0">
              <a:srgbClr val="000000">
                <a:alpha val="70000"/>
              </a:srgbClr>
            </a:outerShdw>
          </a:effectLst>
        </p:spPr>
      </p:pic>
      <p:sp>
        <p:nvSpPr>
          <p:cNvPr id="4" name="TextBox 3"/>
          <p:cNvSpPr txBox="1"/>
          <p:nvPr/>
        </p:nvSpPr>
        <p:spPr>
          <a:xfrm>
            <a:off x="7140651" y="-31531"/>
            <a:ext cx="4209393" cy="861774"/>
          </a:xfrm>
          <a:prstGeom prst="rect">
            <a:avLst/>
          </a:prstGeom>
          <a:noFill/>
        </p:spPr>
        <p:txBody>
          <a:bodyPr wrap="square" rtlCol="0">
            <a:spAutoFit/>
          </a:bodyPr>
          <a:lstStyle/>
          <a:p>
            <a:endParaRPr lang="en-US" dirty="0"/>
          </a:p>
          <a:p>
            <a:r>
              <a:rPr lang="en-US" sz="3200" b="1" dirty="0" smtClean="0">
                <a:effectLst>
                  <a:outerShdw blurRad="38100" dist="38100" dir="2700000" algn="tl">
                    <a:srgbClr val="000000">
                      <a:alpha val="43137"/>
                    </a:srgbClr>
                  </a:outerShdw>
                </a:effectLst>
              </a:rPr>
              <a:t>For more info, visit:</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1207816" y="5761568"/>
            <a:ext cx="5003798" cy="584775"/>
          </a:xfrm>
          <a:prstGeom prst="rect">
            <a:avLst/>
          </a:prstGeom>
          <a:noFill/>
        </p:spPr>
        <p:txBody>
          <a:bodyPr wrap="square" rtlCol="0">
            <a:spAutoFit/>
          </a:bodyPr>
          <a:lstStyle/>
          <a:p>
            <a:r>
              <a:rPr lang="en-US" sz="3200" dirty="0" smtClean="0"/>
              <a:t>www.dmr-marc.net</a:t>
            </a:r>
            <a:endParaRPr lang="en-US" sz="3200" dirty="0"/>
          </a:p>
        </p:txBody>
      </p:sp>
    </p:spTree>
    <p:extLst>
      <p:ext uri="{BB962C8B-B14F-4D97-AF65-F5344CB8AC3E}">
        <p14:creationId xmlns:p14="http://schemas.microsoft.com/office/powerpoint/2010/main" val="368321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447" y="173420"/>
            <a:ext cx="8576969" cy="5959366"/>
          </a:xfrm>
          <a:prstGeom prst="rect">
            <a:avLst/>
          </a:prstGeom>
          <a:ln>
            <a:noFill/>
          </a:ln>
          <a:effectLst>
            <a:outerShdw blurRad="190500" algn="tl" rotWithShape="0">
              <a:srgbClr val="000000">
                <a:alpha val="70000"/>
              </a:srgbClr>
            </a:outerShdw>
          </a:effectLst>
        </p:spPr>
      </p:pic>
      <p:sp>
        <p:nvSpPr>
          <p:cNvPr id="3" name="TextBox 2"/>
          <p:cNvSpPr txBox="1"/>
          <p:nvPr/>
        </p:nvSpPr>
        <p:spPr>
          <a:xfrm>
            <a:off x="4477407" y="6132786"/>
            <a:ext cx="50292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www.nedecn.org</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62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738" y="168980"/>
            <a:ext cx="8794442" cy="5900744"/>
          </a:xfrm>
          <a:prstGeom prst="rect">
            <a:avLst/>
          </a:prstGeom>
        </p:spPr>
      </p:pic>
      <p:sp>
        <p:nvSpPr>
          <p:cNvPr id="3" name="TextBox 2"/>
          <p:cNvSpPr txBox="1"/>
          <p:nvPr/>
        </p:nvSpPr>
        <p:spPr>
          <a:xfrm>
            <a:off x="3924255" y="6069724"/>
            <a:ext cx="4477407" cy="584775"/>
          </a:xfrm>
          <a:prstGeom prst="rect">
            <a:avLst/>
          </a:prstGeom>
          <a:noFill/>
        </p:spPr>
        <p:txBody>
          <a:bodyPr wrap="square" rtlCol="0">
            <a:spAutoFit/>
          </a:bodyPr>
          <a:lstStyle/>
          <a:p>
            <a:pPr algn="ctr"/>
            <a:r>
              <a:rPr lang="en-US" sz="3200" dirty="0" smtClean="0"/>
              <a:t>www.dmr.watch</a:t>
            </a:r>
            <a:endParaRPr lang="en-US" sz="3200" dirty="0"/>
          </a:p>
        </p:txBody>
      </p:sp>
    </p:spTree>
    <p:extLst>
      <p:ext uri="{BB962C8B-B14F-4D97-AF65-F5344CB8AC3E}">
        <p14:creationId xmlns:p14="http://schemas.microsoft.com/office/powerpoint/2010/main" val="233840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80" y="2679115"/>
            <a:ext cx="3067050" cy="14859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028" y="2679115"/>
            <a:ext cx="6321973" cy="14859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2391105" y="6290441"/>
            <a:ext cx="7399281" cy="369332"/>
          </a:xfrm>
          <a:prstGeom prst="rect">
            <a:avLst/>
          </a:prstGeom>
          <a:noFill/>
        </p:spPr>
        <p:txBody>
          <a:bodyPr wrap="square" rtlCol="0">
            <a:spAutoFit/>
          </a:bodyPr>
          <a:lstStyle/>
          <a:p>
            <a:pPr algn="ctr"/>
            <a:r>
              <a:rPr lang="en-US" dirty="0" smtClean="0"/>
              <a:t>Intro to DMR  - Wireless Society of Southern Maine ©2015</a:t>
            </a:r>
            <a:endParaRPr lang="en-US" dirty="0"/>
          </a:p>
        </p:txBody>
      </p:sp>
    </p:spTree>
    <p:extLst>
      <p:ext uri="{BB962C8B-B14F-4D97-AF65-F5344CB8AC3E}">
        <p14:creationId xmlns:p14="http://schemas.microsoft.com/office/powerpoint/2010/main" val="374404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413" y="180491"/>
            <a:ext cx="11362266" cy="6832640"/>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smtClean="0"/>
              <a:t>Designed to operate within the existing 12.5 kHz channel spacing used in licensed land mobile frequency bands globally AND to meet future regulatory requirements for 6.25 kHz channel equivalence.</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smtClean="0"/>
              <a:t>Affordable digital systems with low complexity.</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smtClean="0"/>
              <a:t>DMR products are sold in all regions of the world.</a:t>
            </a:r>
          </a:p>
          <a:p>
            <a:pPr marL="457200" indent="-457200" algn="just">
              <a:buFont typeface="Wingdings" panose="05000000000000000000" pitchFamily="2" charset="2"/>
              <a:buChar char="§"/>
            </a:pPr>
            <a:endParaRPr lang="en-US" sz="2800" dirty="0"/>
          </a:p>
          <a:p>
            <a:pPr marL="457200" indent="-457200" algn="just">
              <a:buFont typeface="Wingdings" panose="05000000000000000000" pitchFamily="2" charset="2"/>
              <a:buChar char="§"/>
            </a:pPr>
            <a:r>
              <a:rPr lang="en-US" sz="2800" dirty="0" smtClean="0"/>
              <a:t>The DMR protocol covers:</a:t>
            </a:r>
          </a:p>
          <a:p>
            <a:pPr algn="just"/>
            <a:endParaRPr lang="en-US" sz="2800" dirty="0"/>
          </a:p>
          <a:p>
            <a:pPr algn="just"/>
            <a:r>
              <a:rPr lang="en-US" sz="2800" dirty="0" smtClean="0"/>
              <a:t>		Unlicensed (Tier I)</a:t>
            </a:r>
          </a:p>
          <a:p>
            <a:pPr algn="just"/>
            <a:endParaRPr lang="en-US" sz="2800" dirty="0"/>
          </a:p>
          <a:p>
            <a:pPr algn="just"/>
            <a:r>
              <a:rPr lang="en-US" sz="2800" dirty="0" smtClean="0"/>
              <a:t>		Licensed Conventional (Tier II)</a:t>
            </a:r>
          </a:p>
          <a:p>
            <a:pPr algn="just"/>
            <a:endParaRPr lang="en-US" sz="2800" dirty="0"/>
          </a:p>
          <a:p>
            <a:pPr algn="just"/>
            <a:r>
              <a:rPr lang="en-US" sz="2800" dirty="0" smtClean="0"/>
              <a:t>		Licensed Trunked (Tier II)</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910" y="1954925"/>
            <a:ext cx="3123561" cy="4342566"/>
          </a:xfrm>
          <a:prstGeom prst="rect">
            <a:avLst/>
          </a:prstGeom>
        </p:spPr>
      </p:pic>
    </p:spTree>
    <p:extLst>
      <p:ext uri="{BB962C8B-B14F-4D97-AF65-F5344CB8AC3E}">
        <p14:creationId xmlns:p14="http://schemas.microsoft.com/office/powerpoint/2010/main" val="399889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737" y="227021"/>
            <a:ext cx="11306339" cy="3477875"/>
          </a:xfrm>
          <a:prstGeom prst="rect">
            <a:avLst/>
          </a:prstGeom>
        </p:spPr>
        <p:txBody>
          <a:bodyPr wrap="square">
            <a:spAutoFit/>
          </a:bodyPr>
          <a:lstStyle/>
          <a:p>
            <a:pPr algn="just"/>
            <a:r>
              <a:rPr lang="en-US" sz="2800" dirty="0"/>
              <a:t>DMR, similar to P25 Phase </a:t>
            </a:r>
            <a:r>
              <a:rPr lang="en-US" sz="2800" dirty="0" smtClean="0"/>
              <a:t>II, </a:t>
            </a:r>
            <a:r>
              <a:rPr lang="en-US" sz="2800" dirty="0"/>
              <a:t>both use two-slot TDMA (Time Division Multiple Access) in a 12.5 kHz channel, while NXDN uses discreet 6.25 kHz channels using frequency division.</a:t>
            </a:r>
          </a:p>
          <a:p>
            <a:pPr algn="just"/>
            <a:endParaRPr lang="en-US" sz="2800" dirty="0"/>
          </a:p>
          <a:p>
            <a:pPr algn="just"/>
            <a:r>
              <a:rPr lang="en-US" sz="2800" dirty="0" smtClean="0"/>
              <a:t>The primary goal of the DMR standard is to specify a digital system with low complexity, low cost, and interoperability across brands, so radio communications end users are not locked into a proprietary solution. </a:t>
            </a:r>
          </a:p>
          <a:p>
            <a:pPr marL="457200" indent="-457200" algn="just">
              <a:buFont typeface="Wingdings" panose="05000000000000000000" pitchFamily="2" charset="2"/>
              <a:buChar char="§"/>
            </a:pP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27" y="3704896"/>
            <a:ext cx="3865016" cy="2872774"/>
          </a:xfrm>
          <a:prstGeom prst="rect">
            <a:avLst/>
          </a:prstGeom>
        </p:spPr>
      </p:pic>
      <p:sp>
        <p:nvSpPr>
          <p:cNvPr id="7" name="TextBox 6"/>
          <p:cNvSpPr txBox="1"/>
          <p:nvPr/>
        </p:nvSpPr>
        <p:spPr>
          <a:xfrm>
            <a:off x="5139559" y="3563006"/>
            <a:ext cx="6621517" cy="2246769"/>
          </a:xfrm>
          <a:prstGeom prst="rect">
            <a:avLst/>
          </a:prstGeom>
          <a:noFill/>
        </p:spPr>
        <p:txBody>
          <a:bodyPr wrap="square" rtlCol="0">
            <a:spAutoFit/>
          </a:bodyPr>
          <a:lstStyle/>
          <a:p>
            <a:pPr algn="just"/>
            <a:r>
              <a:rPr lang="en-US" sz="2800" dirty="0"/>
              <a:t>This being said, there are brands which have not adhered to this open standard and have introduced proprietary features that make their products incompatible with some networks.</a:t>
            </a:r>
          </a:p>
        </p:txBody>
      </p:sp>
    </p:spTree>
    <p:extLst>
      <p:ext uri="{BB962C8B-B14F-4D97-AF65-F5344CB8AC3E}">
        <p14:creationId xmlns:p14="http://schemas.microsoft.com/office/powerpoint/2010/main" val="133323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873" y="302359"/>
            <a:ext cx="11311467" cy="6555641"/>
          </a:xfrm>
          <a:prstGeom prst="rect">
            <a:avLst/>
          </a:prstGeom>
          <a:noFill/>
        </p:spPr>
        <p:txBody>
          <a:bodyPr wrap="square" rtlCol="0">
            <a:spAutoFit/>
          </a:bodyPr>
          <a:lstStyle/>
          <a:p>
            <a:pPr algn="just"/>
            <a:r>
              <a:rPr lang="en-US" sz="2800" b="1" i="1" dirty="0" smtClean="0">
                <a:effectLst>
                  <a:outerShdw blurRad="38100" dist="38100" dir="2700000" algn="tl">
                    <a:srgbClr val="000000">
                      <a:alpha val="43137"/>
                    </a:srgbClr>
                  </a:outerShdw>
                </a:effectLst>
              </a:rPr>
              <a:t>Open Interfaces, Open Standards, and an Open Philosophy.</a:t>
            </a:r>
          </a:p>
          <a:p>
            <a:pPr algn="just"/>
            <a:endParaRPr lang="en-US" sz="2800" dirty="0"/>
          </a:p>
          <a:p>
            <a:pPr algn="just"/>
            <a:r>
              <a:rPr lang="en-US" sz="2800" dirty="0" smtClean="0"/>
              <a:t>In 2005, a </a:t>
            </a:r>
            <a:r>
              <a:rPr lang="en-US" sz="2800" i="1" dirty="0" smtClean="0"/>
              <a:t>Memorandum of Understanding </a:t>
            </a:r>
            <a:r>
              <a:rPr lang="en-US" sz="2800" dirty="0" smtClean="0"/>
              <a:t>was formed with potential DMR suppliers to establish common standards and interoperability. Although the standard does not specify it, members agreed to use the half-rate DVSI Advanced Multi-Band Excitation (AMBE) vocoder to ensure interoperability.  </a:t>
            </a:r>
          </a:p>
          <a:p>
            <a:pPr algn="just"/>
            <a:endParaRPr lang="en-US" sz="2800" dirty="0"/>
          </a:p>
          <a:p>
            <a:pPr algn="just"/>
            <a:r>
              <a:rPr lang="en-US" sz="2800" dirty="0" smtClean="0"/>
              <a:t>In 2009, members established the DMR Association to further advance the standard and to maintain interoperability. </a:t>
            </a:r>
          </a:p>
          <a:p>
            <a:pPr algn="just"/>
            <a:endParaRPr lang="en-US" sz="2800" dirty="0"/>
          </a:p>
          <a:p>
            <a:pPr algn="just"/>
            <a:r>
              <a:rPr lang="en-US" sz="2800" dirty="0" smtClean="0"/>
              <a:t>Formal testing has been taking place since 2010. </a:t>
            </a:r>
          </a:p>
          <a:p>
            <a:pPr algn="just"/>
            <a:endParaRPr lang="en-US" sz="2800" dirty="0" smtClean="0"/>
          </a:p>
          <a:p>
            <a:pPr algn="just"/>
            <a:endParaRPr lang="en-US" sz="2800" dirty="0"/>
          </a:p>
          <a:p>
            <a:pPr algn="just"/>
            <a:endParaRPr lang="en-US" sz="2800" dirty="0"/>
          </a:p>
          <a:p>
            <a:pPr algn="just"/>
            <a:endParaRPr lang="en-US" sz="28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429" y="4445302"/>
            <a:ext cx="5828571" cy="2412698"/>
          </a:xfrm>
          <a:prstGeom prst="rect">
            <a:avLst/>
          </a:prstGeom>
        </p:spPr>
      </p:pic>
    </p:spTree>
    <p:extLst>
      <p:ext uri="{BB962C8B-B14F-4D97-AF65-F5344CB8AC3E}">
        <p14:creationId xmlns:p14="http://schemas.microsoft.com/office/powerpoint/2010/main" val="250604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55" y="15767"/>
            <a:ext cx="5691351" cy="858696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DMR and Ham Radio</a:t>
            </a:r>
          </a:p>
          <a:p>
            <a:endParaRPr lang="en-US" sz="2800" b="1" dirty="0"/>
          </a:p>
          <a:p>
            <a:pPr marL="342900" indent="-342900">
              <a:buFont typeface="Wingdings" panose="05000000000000000000" pitchFamily="2" charset="2"/>
              <a:buChar char="§"/>
            </a:pPr>
            <a:r>
              <a:rPr lang="en-US" sz="2400" dirty="0" smtClean="0"/>
              <a:t>All-digital network of over 400 repeaters in 37 countries.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More than 10,000 registered users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Repeaters are connected ALL the time.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Excellent voice quality and extended battery life.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Less than 1/3 the channel bandwidth of analog FM with twice as many voice channels!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Reliable and scalable choice in connectivity</a:t>
            </a:r>
          </a:p>
          <a:p>
            <a:endParaRPr lang="en-US" sz="2800" b="1" dirty="0"/>
          </a:p>
          <a:p>
            <a:endParaRPr lang="en-US" sz="2800" b="1" dirty="0" smtClean="0"/>
          </a:p>
          <a:p>
            <a:endParaRPr lang="en-US" sz="2800" b="1" dirty="0"/>
          </a:p>
          <a:p>
            <a:endParaRPr lang="en-US" sz="28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96" y="268015"/>
            <a:ext cx="5922697" cy="6195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83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321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2592"/>
            <a:ext cx="12192000" cy="4992816"/>
          </a:xfrm>
          <a:prstGeom prst="rect">
            <a:avLst/>
          </a:prstGeom>
        </p:spPr>
      </p:pic>
      <p:sp>
        <p:nvSpPr>
          <p:cNvPr id="3" name="TextBox 2"/>
          <p:cNvSpPr txBox="1"/>
          <p:nvPr/>
        </p:nvSpPr>
        <p:spPr>
          <a:xfrm>
            <a:off x="3988676" y="6337737"/>
            <a:ext cx="5281449" cy="378373"/>
          </a:xfrm>
          <a:prstGeom prst="rect">
            <a:avLst/>
          </a:prstGeom>
          <a:noFill/>
        </p:spPr>
        <p:txBody>
          <a:bodyPr wrap="square" rtlCol="0">
            <a:spAutoFit/>
          </a:bodyPr>
          <a:lstStyle/>
          <a:p>
            <a:r>
              <a:rPr lang="en-US" dirty="0" smtClean="0"/>
              <a:t>Source: DMR-MARC Newsletter - May, 2014</a:t>
            </a:r>
            <a:endParaRPr lang="en-US" dirty="0"/>
          </a:p>
        </p:txBody>
      </p:sp>
    </p:spTree>
    <p:extLst>
      <p:ext uri="{BB962C8B-B14F-4D97-AF65-F5344CB8AC3E}">
        <p14:creationId xmlns:p14="http://schemas.microsoft.com/office/powerpoint/2010/main" val="88064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276" y="124372"/>
            <a:ext cx="11571890" cy="6632585"/>
          </a:xfrm>
          <a:prstGeom prst="rect">
            <a:avLst/>
          </a:prstGeom>
          <a:noFill/>
        </p:spPr>
        <p:txBody>
          <a:bodyPr wrap="square" rtlCol="0">
            <a:spAutoFit/>
          </a:bodyPr>
          <a:lstStyle/>
          <a:p>
            <a:pPr algn="just"/>
            <a:r>
              <a:rPr lang="en-US" sz="2800" b="1" dirty="0" smtClean="0"/>
              <a:t>Two-Slot TDMA</a:t>
            </a:r>
          </a:p>
          <a:p>
            <a:pPr algn="just"/>
            <a:endParaRPr lang="en-US" sz="2400" dirty="0"/>
          </a:p>
          <a:p>
            <a:pPr algn="just"/>
            <a:r>
              <a:rPr lang="en-US" sz="2300" dirty="0" smtClean="0"/>
              <a:t>DMR Tier II / Tier II occupies  a 12.5 kHz bandwidth with tow channels sharing  using Time-Division Multiple Access (TDMA). This results in spectrum efficiency of 6.25 kHz per channel.  </a:t>
            </a:r>
            <a:endParaRPr lang="en-US" sz="2300" dirty="0"/>
          </a:p>
          <a:p>
            <a:pPr algn="just"/>
            <a:endParaRPr lang="en-US" sz="2300" dirty="0" smtClean="0"/>
          </a:p>
          <a:p>
            <a:pPr algn="just"/>
            <a:r>
              <a:rPr lang="en-US" sz="2300" dirty="0" smtClean="0"/>
              <a:t>Comparing spectrum efficiency of DMR to a wideband FM modulated signal, DMR only uses 25% of the bandwidth per talk channel. Each channel can carry either voice or data, depending on the system design. The two time slots are called Time Slot 1 (TS1) and Time Slot 2 (TS2). </a:t>
            </a:r>
          </a:p>
          <a:p>
            <a:pPr algn="just"/>
            <a:endParaRPr lang="en-US" sz="2300" dirty="0"/>
          </a:p>
          <a:p>
            <a:pPr algn="just"/>
            <a:endParaRPr lang="en-US" sz="2300" dirty="0" smtClean="0"/>
          </a:p>
          <a:p>
            <a:pPr algn="just"/>
            <a:endParaRPr lang="en-US" sz="2300" dirty="0"/>
          </a:p>
          <a:p>
            <a:pPr algn="just"/>
            <a:endParaRPr lang="en-US" sz="2300" dirty="0" smtClean="0"/>
          </a:p>
          <a:p>
            <a:pPr algn="just"/>
            <a:r>
              <a:rPr lang="en-US" sz="1400" dirty="0"/>
              <a:t>	</a:t>
            </a:r>
            <a:r>
              <a:rPr lang="en-US" sz="1400" dirty="0" smtClean="0"/>
              <a:t>           Left:  fc </a:t>
            </a:r>
            <a:r>
              <a:rPr lang="en-US" sz="1400" dirty="0"/>
              <a:t>-12.5 fc </a:t>
            </a:r>
            <a:r>
              <a:rPr lang="en-US" sz="1400" dirty="0" smtClean="0"/>
              <a:t>fc+12.5 Wide-band FM 25 kHz Channel Bandwidth </a:t>
            </a:r>
          </a:p>
          <a:p>
            <a:pPr algn="just"/>
            <a:r>
              <a:rPr lang="en-US" sz="1400" dirty="0" smtClean="0"/>
              <a:t>	           Right:  fc </a:t>
            </a:r>
            <a:r>
              <a:rPr lang="en-US" sz="1400" dirty="0"/>
              <a:t>–6.25 fc </a:t>
            </a:r>
            <a:r>
              <a:rPr lang="en-US" sz="1400" dirty="0" err="1"/>
              <a:t>fc</a:t>
            </a:r>
            <a:r>
              <a:rPr lang="en-US" sz="1400" dirty="0"/>
              <a:t> +</a:t>
            </a:r>
            <a:r>
              <a:rPr lang="en-US" sz="1400" dirty="0" smtClean="0"/>
              <a:t>6.25  DMR	 12.5 kHz Channel Bandwidth </a:t>
            </a:r>
          </a:p>
          <a:p>
            <a:pPr algn="just"/>
            <a:endParaRPr lang="en-US" sz="2300" dirty="0"/>
          </a:p>
          <a:p>
            <a:pPr algn="just"/>
            <a:r>
              <a:rPr lang="en-US" sz="2300" dirty="0" smtClean="0"/>
              <a:t>For the amateur, this means one repeater allows two separate channels at the same time. Currently, most amateur DMR repeater systems utilize both channels for voice and some limited text messaging. Typically one channel  (time slot)  is used for wide-area and the second is local and regional talk groups. </a:t>
            </a:r>
            <a:endParaRPr lang="en-US" sz="23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137" y="3402191"/>
            <a:ext cx="4699580" cy="9327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421" y="3345138"/>
            <a:ext cx="3650192" cy="1685925"/>
          </a:xfrm>
          <a:prstGeom prst="rect">
            <a:avLst/>
          </a:prstGeom>
        </p:spPr>
      </p:pic>
    </p:spTree>
    <p:extLst>
      <p:ext uri="{BB962C8B-B14F-4D97-AF65-F5344CB8AC3E}">
        <p14:creationId xmlns:p14="http://schemas.microsoft.com/office/powerpoint/2010/main" val="924183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325</TotalTime>
  <Words>738</Words>
  <Application>Microsoft Office PowerPoint</Application>
  <PresentationFormat>Widescreen</PresentationFormat>
  <Paragraphs>116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Celestial</vt:lpstr>
      <vt:lpstr>Intro to DMR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DMR</dc:title>
  <dc:creator>Timothy Watson</dc:creator>
  <cp:lastModifiedBy>Timothy Watson</cp:lastModifiedBy>
  <cp:revision>34</cp:revision>
  <dcterms:created xsi:type="dcterms:W3CDTF">2015-03-11T00:02:09Z</dcterms:created>
  <dcterms:modified xsi:type="dcterms:W3CDTF">2015-03-12T02:26:11Z</dcterms:modified>
</cp:coreProperties>
</file>