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Lst>
  <p:sldIdLst>
    <p:sldId id="256" r:id="rId4"/>
    <p:sldId id="257" r:id="rId5"/>
    <p:sldId id="258" r:id="rId6"/>
    <p:sldId id="259" r:id="rId7"/>
    <p:sldId id="260" r:id="rId8"/>
    <p:sldId id="261" r:id="rId9"/>
    <p:sldId id="262" r:id="rId10"/>
    <p:sldId id="263" r:id="rId11"/>
    <p:sldId id="283" r:id="rId12"/>
    <p:sldId id="284" r:id="rId13"/>
    <p:sldId id="265" r:id="rId14"/>
    <p:sldId id="266" r:id="rId15"/>
    <p:sldId id="264"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5" r:id="rId33"/>
    <p:sldId id="286" r:id="rId34"/>
    <p:sldId id="287" r:id="rId35"/>
    <p:sldId id="288" r:id="rId36"/>
    <p:sldId id="289" r:id="rId37"/>
    <p:sldId id="290" r:id="rId38"/>
    <p:sldId id="292" r:id="rId39"/>
    <p:sldId id="291" r:id="rId40"/>
    <p:sldId id="293"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3689" autoAdjust="0"/>
    <p:restoredTop sz="94660"/>
  </p:normalViewPr>
  <p:slideViewPr>
    <p:cSldViewPr>
      <p:cViewPr varScale="1">
        <p:scale>
          <a:sx n="60" d="100"/>
          <a:sy n="60" d="100"/>
        </p:scale>
        <p:origin x="1022"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13"/>
          <a:srcRect/>
          <a:stretch>
            <a:fillRect/>
          </a:stretch>
        </p:blipFill>
        <p:spPr bwMode="auto">
          <a:xfrm>
            <a:off x="-123825" y="-53975"/>
            <a:ext cx="9269413" cy="6991350"/>
          </a:xfrm>
          <a:prstGeom prst="rect">
            <a:avLst/>
          </a:prstGeom>
          <a:noFill/>
          <a:ln w="9525">
            <a:noFill/>
            <a:miter lim="800000"/>
            <a:headEnd/>
            <a:tailEnd/>
          </a:ln>
        </p:spPr>
      </p:pic>
      <p:sp>
        <p:nvSpPr>
          <p:cNvPr id="61443" name="Rectangle 3"/>
          <p:cNvSpPr>
            <a:spLocks noChangeArrowheads="1"/>
          </p:cNvSpPr>
          <p:nvPr/>
        </p:nvSpPr>
        <p:spPr bwMode="auto">
          <a:xfrm>
            <a:off x="-122238" y="-52388"/>
            <a:ext cx="9266238" cy="6986588"/>
          </a:xfrm>
          <a:prstGeom prst="rect">
            <a:avLst/>
          </a:prstGeom>
          <a:noFill/>
          <a:ln w="9525">
            <a:noFill/>
            <a:miter lim="800000"/>
            <a:headEnd/>
            <a:tailEnd/>
          </a:ln>
        </p:spPr>
        <p:txBody>
          <a:bodyPr/>
          <a:lstStyle/>
          <a:p>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fontAlgn="base">
        <a:spcBef>
          <a:spcPct val="20000"/>
        </a:spcBef>
        <a:spcAft>
          <a:spcPct val="0"/>
        </a:spcAft>
        <a:defRPr sz="2800">
          <a:solidFill>
            <a:srgbClr val="000000"/>
          </a:solidFill>
          <a:latin typeface="+mj-lt"/>
          <a:ea typeface="+mj-ea"/>
          <a:cs typeface="+mj-cs"/>
        </a:defRPr>
      </a:lvl1pPr>
      <a:lvl2pPr algn="l" rtl="0" fontAlgn="base">
        <a:spcBef>
          <a:spcPct val="20000"/>
        </a:spcBef>
        <a:spcAft>
          <a:spcPct val="0"/>
        </a:spcAft>
        <a:defRPr sz="2800">
          <a:solidFill>
            <a:srgbClr val="000000"/>
          </a:solidFill>
          <a:latin typeface="Trebuchet MS"/>
        </a:defRPr>
      </a:lvl2pPr>
      <a:lvl3pPr algn="l" rtl="0" fontAlgn="base">
        <a:spcBef>
          <a:spcPct val="20000"/>
        </a:spcBef>
        <a:spcAft>
          <a:spcPct val="0"/>
        </a:spcAft>
        <a:defRPr sz="2800">
          <a:solidFill>
            <a:srgbClr val="000000"/>
          </a:solidFill>
          <a:latin typeface="Trebuchet MS"/>
        </a:defRPr>
      </a:lvl3pPr>
      <a:lvl4pPr algn="l" rtl="0" fontAlgn="base">
        <a:spcBef>
          <a:spcPct val="20000"/>
        </a:spcBef>
        <a:spcAft>
          <a:spcPct val="0"/>
        </a:spcAft>
        <a:defRPr sz="2800">
          <a:solidFill>
            <a:srgbClr val="000000"/>
          </a:solidFill>
          <a:latin typeface="Trebuchet MS"/>
        </a:defRPr>
      </a:lvl4pPr>
      <a:lvl5pPr algn="l" rtl="0" fontAlgn="base">
        <a:spcBef>
          <a:spcPct val="20000"/>
        </a:spcBef>
        <a:spcAft>
          <a:spcPct val="0"/>
        </a:spcAft>
        <a:defRPr sz="2800">
          <a:solidFill>
            <a:srgbClr val="000000"/>
          </a:solidFill>
          <a:latin typeface="Trebuchet MS"/>
        </a:defRPr>
      </a:lvl5pPr>
      <a:lvl6pPr marL="457200" algn="l" rtl="0" fontAlgn="base">
        <a:spcBef>
          <a:spcPct val="20000"/>
        </a:spcBef>
        <a:spcAft>
          <a:spcPct val="0"/>
        </a:spcAft>
        <a:defRPr sz="2800">
          <a:solidFill>
            <a:srgbClr val="000000"/>
          </a:solidFill>
          <a:latin typeface="Trebuchet MS"/>
        </a:defRPr>
      </a:lvl6pPr>
      <a:lvl7pPr marL="914400" algn="l" rtl="0" fontAlgn="base">
        <a:spcBef>
          <a:spcPct val="20000"/>
        </a:spcBef>
        <a:spcAft>
          <a:spcPct val="0"/>
        </a:spcAft>
        <a:defRPr sz="2800">
          <a:solidFill>
            <a:srgbClr val="000000"/>
          </a:solidFill>
          <a:latin typeface="Trebuchet MS"/>
        </a:defRPr>
      </a:lvl7pPr>
      <a:lvl8pPr marL="1371600" algn="l" rtl="0" fontAlgn="base">
        <a:spcBef>
          <a:spcPct val="20000"/>
        </a:spcBef>
        <a:spcAft>
          <a:spcPct val="0"/>
        </a:spcAft>
        <a:defRPr sz="2800">
          <a:solidFill>
            <a:srgbClr val="000000"/>
          </a:solidFill>
          <a:latin typeface="Trebuchet MS"/>
        </a:defRPr>
      </a:lvl8pPr>
      <a:lvl9pPr marL="1828800" algn="l" rtl="0" fontAlgn="base">
        <a:spcBef>
          <a:spcPct val="20000"/>
        </a:spcBef>
        <a:spcAft>
          <a:spcPct val="0"/>
        </a:spcAft>
        <a:defRPr sz="2800">
          <a:solidFill>
            <a:srgbClr val="000000"/>
          </a:solidFill>
          <a:latin typeface="Trebuchet MS"/>
        </a:defRPr>
      </a:lvl9pPr>
    </p:titleStyle>
    <p:bodyStyle>
      <a:lvl1pPr algn="l" rtl="0" fontAlgn="base">
        <a:spcBef>
          <a:spcPct val="20000"/>
        </a:spcBef>
        <a:spcAft>
          <a:spcPct val="0"/>
        </a:spcAft>
        <a:buChar char="•"/>
        <a:defRPr sz="2800">
          <a:solidFill>
            <a:srgbClr val="000000"/>
          </a:solidFill>
          <a:latin typeface="+mn-lt"/>
          <a:ea typeface="+mn-ea"/>
          <a:cs typeface="+mn-cs"/>
        </a:defRPr>
      </a:lvl1pPr>
      <a:lvl2pPr algn="l" rtl="0" fontAlgn="base">
        <a:spcBef>
          <a:spcPct val="20000"/>
        </a:spcBef>
        <a:spcAft>
          <a:spcPct val="0"/>
        </a:spcAft>
        <a:buChar char="•"/>
        <a:defRPr sz="2800">
          <a:solidFill>
            <a:srgbClr val="000000"/>
          </a:solidFill>
          <a:latin typeface="+mn-lt"/>
        </a:defRPr>
      </a:lvl2pPr>
      <a:lvl3pPr algn="l" rtl="0" fontAlgn="base">
        <a:spcBef>
          <a:spcPct val="20000"/>
        </a:spcBef>
        <a:spcAft>
          <a:spcPct val="0"/>
        </a:spcAft>
        <a:buChar char="•"/>
        <a:defRPr sz="2800">
          <a:solidFill>
            <a:srgbClr val="000000"/>
          </a:solidFill>
          <a:latin typeface="+mn-lt"/>
        </a:defRPr>
      </a:lvl3pPr>
      <a:lvl4pPr algn="l" rtl="0" fontAlgn="base">
        <a:spcBef>
          <a:spcPct val="20000"/>
        </a:spcBef>
        <a:spcAft>
          <a:spcPct val="0"/>
        </a:spcAft>
        <a:buChar char="•"/>
        <a:defRPr sz="2800">
          <a:solidFill>
            <a:srgbClr val="000000"/>
          </a:solidFill>
          <a:latin typeface="+mn-lt"/>
        </a:defRPr>
      </a:lvl4pPr>
      <a:lvl5pPr algn="l" rtl="0" fontAlgn="base">
        <a:spcBef>
          <a:spcPct val="20000"/>
        </a:spcBef>
        <a:spcAft>
          <a:spcPct val="0"/>
        </a:spcAft>
        <a:buChar char="•"/>
        <a:defRPr sz="2800">
          <a:solidFill>
            <a:srgbClr val="000000"/>
          </a:solidFill>
          <a:latin typeface="+mn-lt"/>
        </a:defRPr>
      </a:lvl5pPr>
      <a:lvl6pPr marL="457200" algn="l" rtl="0" fontAlgn="base">
        <a:spcBef>
          <a:spcPct val="20000"/>
        </a:spcBef>
        <a:spcAft>
          <a:spcPct val="0"/>
        </a:spcAft>
        <a:buChar char="•"/>
        <a:defRPr sz="2800">
          <a:solidFill>
            <a:srgbClr val="000000"/>
          </a:solidFill>
          <a:latin typeface="+mn-lt"/>
        </a:defRPr>
      </a:lvl6pPr>
      <a:lvl7pPr marL="914400" algn="l" rtl="0" fontAlgn="base">
        <a:spcBef>
          <a:spcPct val="20000"/>
        </a:spcBef>
        <a:spcAft>
          <a:spcPct val="0"/>
        </a:spcAft>
        <a:buChar char="•"/>
        <a:defRPr sz="2800">
          <a:solidFill>
            <a:srgbClr val="000000"/>
          </a:solidFill>
          <a:latin typeface="+mn-lt"/>
        </a:defRPr>
      </a:lvl7pPr>
      <a:lvl8pPr marL="1371600" algn="l" rtl="0" fontAlgn="base">
        <a:spcBef>
          <a:spcPct val="20000"/>
        </a:spcBef>
        <a:spcAft>
          <a:spcPct val="0"/>
        </a:spcAft>
        <a:buChar char="•"/>
        <a:defRPr sz="2800">
          <a:solidFill>
            <a:srgbClr val="000000"/>
          </a:solidFill>
          <a:latin typeface="+mn-lt"/>
        </a:defRPr>
      </a:lvl8pPr>
      <a:lvl9pPr marL="1828800" algn="l" rtl="0" fontAlgn="base">
        <a:spcBef>
          <a:spcPct val="20000"/>
        </a:spcBef>
        <a:spcAft>
          <a:spcPct val="0"/>
        </a:spcAft>
        <a:buChar char="•"/>
        <a:defRPr sz="28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13"/>
          <a:srcRect/>
          <a:stretch>
            <a:fillRect/>
          </a:stretch>
        </p:blipFill>
        <p:spPr bwMode="auto">
          <a:xfrm>
            <a:off x="-123825" y="-53975"/>
            <a:ext cx="9269413" cy="6991350"/>
          </a:xfrm>
          <a:prstGeom prst="rect">
            <a:avLst/>
          </a:prstGeom>
          <a:noFill/>
          <a:ln w="9525">
            <a:noFill/>
            <a:miter lim="800000"/>
            <a:headEnd/>
            <a:tailEnd/>
          </a:ln>
        </p:spPr>
      </p:pic>
      <p:sp>
        <p:nvSpPr>
          <p:cNvPr id="62467" name="Rectangle 3"/>
          <p:cNvSpPr>
            <a:spLocks noChangeArrowheads="1"/>
          </p:cNvSpPr>
          <p:nvPr/>
        </p:nvSpPr>
        <p:spPr bwMode="auto">
          <a:xfrm>
            <a:off x="-122238" y="-52388"/>
            <a:ext cx="9266238" cy="6986588"/>
          </a:xfrm>
          <a:prstGeom prst="rect">
            <a:avLst/>
          </a:prstGeom>
          <a:noFill/>
          <a:ln w="9525">
            <a:noFill/>
            <a:miter lim="800000"/>
            <a:headEnd/>
            <a:tailEnd/>
          </a:ln>
        </p:spPr>
        <p:txBody>
          <a:bodyPr/>
          <a:lstStyle/>
          <a:p>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fontAlgn="base">
        <a:spcBef>
          <a:spcPct val="20000"/>
        </a:spcBef>
        <a:spcAft>
          <a:spcPct val="0"/>
        </a:spcAft>
        <a:defRPr sz="2800">
          <a:solidFill>
            <a:srgbClr val="000000"/>
          </a:solidFill>
          <a:latin typeface="+mj-lt"/>
          <a:ea typeface="+mj-ea"/>
          <a:cs typeface="+mj-cs"/>
        </a:defRPr>
      </a:lvl1pPr>
      <a:lvl2pPr algn="l" rtl="0" fontAlgn="base">
        <a:spcBef>
          <a:spcPct val="20000"/>
        </a:spcBef>
        <a:spcAft>
          <a:spcPct val="0"/>
        </a:spcAft>
        <a:defRPr sz="2800">
          <a:solidFill>
            <a:srgbClr val="000000"/>
          </a:solidFill>
          <a:latin typeface="Trebuchet MS"/>
        </a:defRPr>
      </a:lvl2pPr>
      <a:lvl3pPr algn="l" rtl="0" fontAlgn="base">
        <a:spcBef>
          <a:spcPct val="20000"/>
        </a:spcBef>
        <a:spcAft>
          <a:spcPct val="0"/>
        </a:spcAft>
        <a:defRPr sz="2800">
          <a:solidFill>
            <a:srgbClr val="000000"/>
          </a:solidFill>
          <a:latin typeface="Trebuchet MS"/>
        </a:defRPr>
      </a:lvl3pPr>
      <a:lvl4pPr algn="l" rtl="0" fontAlgn="base">
        <a:spcBef>
          <a:spcPct val="20000"/>
        </a:spcBef>
        <a:spcAft>
          <a:spcPct val="0"/>
        </a:spcAft>
        <a:defRPr sz="2800">
          <a:solidFill>
            <a:srgbClr val="000000"/>
          </a:solidFill>
          <a:latin typeface="Trebuchet MS"/>
        </a:defRPr>
      </a:lvl4pPr>
      <a:lvl5pPr algn="l" rtl="0" fontAlgn="base">
        <a:spcBef>
          <a:spcPct val="20000"/>
        </a:spcBef>
        <a:spcAft>
          <a:spcPct val="0"/>
        </a:spcAft>
        <a:defRPr sz="2800">
          <a:solidFill>
            <a:srgbClr val="000000"/>
          </a:solidFill>
          <a:latin typeface="Trebuchet MS"/>
        </a:defRPr>
      </a:lvl5pPr>
      <a:lvl6pPr marL="457200" algn="l" rtl="0" fontAlgn="base">
        <a:spcBef>
          <a:spcPct val="20000"/>
        </a:spcBef>
        <a:spcAft>
          <a:spcPct val="0"/>
        </a:spcAft>
        <a:defRPr sz="2800">
          <a:solidFill>
            <a:srgbClr val="000000"/>
          </a:solidFill>
          <a:latin typeface="Trebuchet MS"/>
        </a:defRPr>
      </a:lvl6pPr>
      <a:lvl7pPr marL="914400" algn="l" rtl="0" fontAlgn="base">
        <a:spcBef>
          <a:spcPct val="20000"/>
        </a:spcBef>
        <a:spcAft>
          <a:spcPct val="0"/>
        </a:spcAft>
        <a:defRPr sz="2800">
          <a:solidFill>
            <a:srgbClr val="000000"/>
          </a:solidFill>
          <a:latin typeface="Trebuchet MS"/>
        </a:defRPr>
      </a:lvl7pPr>
      <a:lvl8pPr marL="1371600" algn="l" rtl="0" fontAlgn="base">
        <a:spcBef>
          <a:spcPct val="20000"/>
        </a:spcBef>
        <a:spcAft>
          <a:spcPct val="0"/>
        </a:spcAft>
        <a:defRPr sz="2800">
          <a:solidFill>
            <a:srgbClr val="000000"/>
          </a:solidFill>
          <a:latin typeface="Trebuchet MS"/>
        </a:defRPr>
      </a:lvl8pPr>
      <a:lvl9pPr marL="1828800" algn="l" rtl="0" fontAlgn="base">
        <a:spcBef>
          <a:spcPct val="20000"/>
        </a:spcBef>
        <a:spcAft>
          <a:spcPct val="0"/>
        </a:spcAft>
        <a:defRPr sz="2800">
          <a:solidFill>
            <a:srgbClr val="000000"/>
          </a:solidFill>
          <a:latin typeface="Trebuchet MS"/>
        </a:defRPr>
      </a:lvl9pPr>
    </p:titleStyle>
    <p:bodyStyle>
      <a:lvl1pPr algn="l" rtl="0" fontAlgn="base">
        <a:spcBef>
          <a:spcPct val="20000"/>
        </a:spcBef>
        <a:spcAft>
          <a:spcPct val="0"/>
        </a:spcAft>
        <a:buChar char="•"/>
        <a:defRPr sz="2800">
          <a:solidFill>
            <a:srgbClr val="000000"/>
          </a:solidFill>
          <a:latin typeface="+mn-lt"/>
          <a:ea typeface="+mn-ea"/>
          <a:cs typeface="+mn-cs"/>
        </a:defRPr>
      </a:lvl1pPr>
      <a:lvl2pPr algn="l" rtl="0" fontAlgn="base">
        <a:spcBef>
          <a:spcPct val="20000"/>
        </a:spcBef>
        <a:spcAft>
          <a:spcPct val="0"/>
        </a:spcAft>
        <a:buChar char="•"/>
        <a:defRPr sz="2800">
          <a:solidFill>
            <a:srgbClr val="000000"/>
          </a:solidFill>
          <a:latin typeface="+mn-lt"/>
        </a:defRPr>
      </a:lvl2pPr>
      <a:lvl3pPr algn="l" rtl="0" fontAlgn="base">
        <a:spcBef>
          <a:spcPct val="20000"/>
        </a:spcBef>
        <a:spcAft>
          <a:spcPct val="0"/>
        </a:spcAft>
        <a:buChar char="•"/>
        <a:defRPr sz="2800">
          <a:solidFill>
            <a:srgbClr val="000000"/>
          </a:solidFill>
          <a:latin typeface="+mn-lt"/>
        </a:defRPr>
      </a:lvl3pPr>
      <a:lvl4pPr algn="l" rtl="0" fontAlgn="base">
        <a:spcBef>
          <a:spcPct val="20000"/>
        </a:spcBef>
        <a:spcAft>
          <a:spcPct val="0"/>
        </a:spcAft>
        <a:buChar char="•"/>
        <a:defRPr sz="2800">
          <a:solidFill>
            <a:srgbClr val="000000"/>
          </a:solidFill>
          <a:latin typeface="+mn-lt"/>
        </a:defRPr>
      </a:lvl4pPr>
      <a:lvl5pPr algn="l" rtl="0" fontAlgn="base">
        <a:spcBef>
          <a:spcPct val="20000"/>
        </a:spcBef>
        <a:spcAft>
          <a:spcPct val="0"/>
        </a:spcAft>
        <a:buChar char="•"/>
        <a:defRPr sz="2800">
          <a:solidFill>
            <a:srgbClr val="000000"/>
          </a:solidFill>
          <a:latin typeface="+mn-lt"/>
        </a:defRPr>
      </a:lvl5pPr>
      <a:lvl6pPr marL="457200" algn="l" rtl="0" fontAlgn="base">
        <a:spcBef>
          <a:spcPct val="20000"/>
        </a:spcBef>
        <a:spcAft>
          <a:spcPct val="0"/>
        </a:spcAft>
        <a:buChar char="•"/>
        <a:defRPr sz="2800">
          <a:solidFill>
            <a:srgbClr val="000000"/>
          </a:solidFill>
          <a:latin typeface="+mn-lt"/>
        </a:defRPr>
      </a:lvl6pPr>
      <a:lvl7pPr marL="914400" algn="l" rtl="0" fontAlgn="base">
        <a:spcBef>
          <a:spcPct val="20000"/>
        </a:spcBef>
        <a:spcAft>
          <a:spcPct val="0"/>
        </a:spcAft>
        <a:buChar char="•"/>
        <a:defRPr sz="2800">
          <a:solidFill>
            <a:srgbClr val="000000"/>
          </a:solidFill>
          <a:latin typeface="+mn-lt"/>
        </a:defRPr>
      </a:lvl7pPr>
      <a:lvl8pPr marL="1371600" algn="l" rtl="0" fontAlgn="base">
        <a:spcBef>
          <a:spcPct val="20000"/>
        </a:spcBef>
        <a:spcAft>
          <a:spcPct val="0"/>
        </a:spcAft>
        <a:buChar char="•"/>
        <a:defRPr sz="2800">
          <a:solidFill>
            <a:srgbClr val="000000"/>
          </a:solidFill>
          <a:latin typeface="+mn-lt"/>
        </a:defRPr>
      </a:lvl8pPr>
      <a:lvl9pPr marL="1828800" algn="l" rtl="0" fontAlgn="base">
        <a:spcBef>
          <a:spcPct val="20000"/>
        </a:spcBef>
        <a:spcAft>
          <a:spcPct val="0"/>
        </a:spcAft>
        <a:buChar char="•"/>
        <a:defRPr sz="28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13"/>
          <a:srcRect/>
          <a:stretch>
            <a:fillRect/>
          </a:stretch>
        </p:blipFill>
        <p:spPr bwMode="auto">
          <a:xfrm>
            <a:off x="-123825" y="-53975"/>
            <a:ext cx="9269413" cy="6991350"/>
          </a:xfrm>
          <a:prstGeom prst="rect">
            <a:avLst/>
          </a:prstGeom>
          <a:noFill/>
          <a:ln w="9525">
            <a:noFill/>
            <a:miter lim="800000"/>
            <a:headEnd/>
            <a:tailEnd/>
          </a:ln>
        </p:spPr>
      </p:pic>
      <p:sp>
        <p:nvSpPr>
          <p:cNvPr id="63491" name="Rectangle 3"/>
          <p:cNvSpPr>
            <a:spLocks noChangeArrowheads="1"/>
          </p:cNvSpPr>
          <p:nvPr/>
        </p:nvSpPr>
        <p:spPr bwMode="auto">
          <a:xfrm>
            <a:off x="-122238" y="-52388"/>
            <a:ext cx="9266238" cy="6986588"/>
          </a:xfrm>
          <a:prstGeom prst="rect">
            <a:avLst/>
          </a:prstGeom>
          <a:noFill/>
          <a:ln w="9525">
            <a:noFill/>
            <a:miter lim="800000"/>
            <a:headEnd/>
            <a:tailEnd/>
          </a:ln>
        </p:spPr>
        <p:txBody>
          <a:bodyPr/>
          <a:lstStyle/>
          <a:p>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fontAlgn="base">
        <a:spcBef>
          <a:spcPct val="20000"/>
        </a:spcBef>
        <a:spcAft>
          <a:spcPct val="0"/>
        </a:spcAft>
        <a:defRPr sz="2800">
          <a:solidFill>
            <a:srgbClr val="000000"/>
          </a:solidFill>
          <a:latin typeface="+mj-lt"/>
          <a:ea typeface="+mj-ea"/>
          <a:cs typeface="+mj-cs"/>
        </a:defRPr>
      </a:lvl1pPr>
      <a:lvl2pPr algn="l" rtl="0" fontAlgn="base">
        <a:spcBef>
          <a:spcPct val="20000"/>
        </a:spcBef>
        <a:spcAft>
          <a:spcPct val="0"/>
        </a:spcAft>
        <a:defRPr sz="2800">
          <a:solidFill>
            <a:srgbClr val="000000"/>
          </a:solidFill>
          <a:latin typeface="Trebuchet MS"/>
        </a:defRPr>
      </a:lvl2pPr>
      <a:lvl3pPr algn="l" rtl="0" fontAlgn="base">
        <a:spcBef>
          <a:spcPct val="20000"/>
        </a:spcBef>
        <a:spcAft>
          <a:spcPct val="0"/>
        </a:spcAft>
        <a:defRPr sz="2800">
          <a:solidFill>
            <a:srgbClr val="000000"/>
          </a:solidFill>
          <a:latin typeface="Trebuchet MS"/>
        </a:defRPr>
      </a:lvl3pPr>
      <a:lvl4pPr algn="l" rtl="0" fontAlgn="base">
        <a:spcBef>
          <a:spcPct val="20000"/>
        </a:spcBef>
        <a:spcAft>
          <a:spcPct val="0"/>
        </a:spcAft>
        <a:defRPr sz="2800">
          <a:solidFill>
            <a:srgbClr val="000000"/>
          </a:solidFill>
          <a:latin typeface="Trebuchet MS"/>
        </a:defRPr>
      </a:lvl4pPr>
      <a:lvl5pPr algn="l" rtl="0" fontAlgn="base">
        <a:spcBef>
          <a:spcPct val="20000"/>
        </a:spcBef>
        <a:spcAft>
          <a:spcPct val="0"/>
        </a:spcAft>
        <a:defRPr sz="2800">
          <a:solidFill>
            <a:srgbClr val="000000"/>
          </a:solidFill>
          <a:latin typeface="Trebuchet MS"/>
        </a:defRPr>
      </a:lvl5pPr>
      <a:lvl6pPr marL="457200" algn="l" rtl="0" fontAlgn="base">
        <a:spcBef>
          <a:spcPct val="20000"/>
        </a:spcBef>
        <a:spcAft>
          <a:spcPct val="0"/>
        </a:spcAft>
        <a:defRPr sz="2800">
          <a:solidFill>
            <a:srgbClr val="000000"/>
          </a:solidFill>
          <a:latin typeface="Trebuchet MS"/>
        </a:defRPr>
      </a:lvl6pPr>
      <a:lvl7pPr marL="914400" algn="l" rtl="0" fontAlgn="base">
        <a:spcBef>
          <a:spcPct val="20000"/>
        </a:spcBef>
        <a:spcAft>
          <a:spcPct val="0"/>
        </a:spcAft>
        <a:defRPr sz="2800">
          <a:solidFill>
            <a:srgbClr val="000000"/>
          </a:solidFill>
          <a:latin typeface="Trebuchet MS"/>
        </a:defRPr>
      </a:lvl7pPr>
      <a:lvl8pPr marL="1371600" algn="l" rtl="0" fontAlgn="base">
        <a:spcBef>
          <a:spcPct val="20000"/>
        </a:spcBef>
        <a:spcAft>
          <a:spcPct val="0"/>
        </a:spcAft>
        <a:defRPr sz="2800">
          <a:solidFill>
            <a:srgbClr val="000000"/>
          </a:solidFill>
          <a:latin typeface="Trebuchet MS"/>
        </a:defRPr>
      </a:lvl8pPr>
      <a:lvl9pPr marL="1828800" algn="l" rtl="0" fontAlgn="base">
        <a:spcBef>
          <a:spcPct val="20000"/>
        </a:spcBef>
        <a:spcAft>
          <a:spcPct val="0"/>
        </a:spcAft>
        <a:defRPr sz="2800">
          <a:solidFill>
            <a:srgbClr val="000000"/>
          </a:solidFill>
          <a:latin typeface="Trebuchet MS"/>
        </a:defRPr>
      </a:lvl9pPr>
    </p:titleStyle>
    <p:bodyStyle>
      <a:lvl1pPr algn="l" rtl="0" fontAlgn="base">
        <a:spcBef>
          <a:spcPct val="20000"/>
        </a:spcBef>
        <a:spcAft>
          <a:spcPct val="0"/>
        </a:spcAft>
        <a:buChar char="•"/>
        <a:defRPr sz="2800">
          <a:solidFill>
            <a:srgbClr val="000000"/>
          </a:solidFill>
          <a:latin typeface="+mn-lt"/>
          <a:ea typeface="+mn-ea"/>
          <a:cs typeface="+mn-cs"/>
        </a:defRPr>
      </a:lvl1pPr>
      <a:lvl2pPr algn="l" rtl="0" fontAlgn="base">
        <a:spcBef>
          <a:spcPct val="20000"/>
        </a:spcBef>
        <a:spcAft>
          <a:spcPct val="0"/>
        </a:spcAft>
        <a:buChar char="•"/>
        <a:defRPr sz="2800">
          <a:solidFill>
            <a:srgbClr val="000000"/>
          </a:solidFill>
          <a:latin typeface="+mn-lt"/>
        </a:defRPr>
      </a:lvl2pPr>
      <a:lvl3pPr algn="l" rtl="0" fontAlgn="base">
        <a:spcBef>
          <a:spcPct val="20000"/>
        </a:spcBef>
        <a:spcAft>
          <a:spcPct val="0"/>
        </a:spcAft>
        <a:buChar char="•"/>
        <a:defRPr sz="2800">
          <a:solidFill>
            <a:srgbClr val="000000"/>
          </a:solidFill>
          <a:latin typeface="+mn-lt"/>
        </a:defRPr>
      </a:lvl3pPr>
      <a:lvl4pPr algn="l" rtl="0" fontAlgn="base">
        <a:spcBef>
          <a:spcPct val="20000"/>
        </a:spcBef>
        <a:spcAft>
          <a:spcPct val="0"/>
        </a:spcAft>
        <a:buChar char="•"/>
        <a:defRPr sz="2800">
          <a:solidFill>
            <a:srgbClr val="000000"/>
          </a:solidFill>
          <a:latin typeface="+mn-lt"/>
        </a:defRPr>
      </a:lvl4pPr>
      <a:lvl5pPr algn="l" rtl="0" fontAlgn="base">
        <a:spcBef>
          <a:spcPct val="20000"/>
        </a:spcBef>
        <a:spcAft>
          <a:spcPct val="0"/>
        </a:spcAft>
        <a:buChar char="•"/>
        <a:defRPr sz="2800">
          <a:solidFill>
            <a:srgbClr val="000000"/>
          </a:solidFill>
          <a:latin typeface="+mn-lt"/>
        </a:defRPr>
      </a:lvl5pPr>
      <a:lvl6pPr marL="457200" algn="l" rtl="0" fontAlgn="base">
        <a:spcBef>
          <a:spcPct val="20000"/>
        </a:spcBef>
        <a:spcAft>
          <a:spcPct val="0"/>
        </a:spcAft>
        <a:buChar char="•"/>
        <a:defRPr sz="2800">
          <a:solidFill>
            <a:srgbClr val="000000"/>
          </a:solidFill>
          <a:latin typeface="+mn-lt"/>
        </a:defRPr>
      </a:lvl6pPr>
      <a:lvl7pPr marL="914400" algn="l" rtl="0" fontAlgn="base">
        <a:spcBef>
          <a:spcPct val="20000"/>
        </a:spcBef>
        <a:spcAft>
          <a:spcPct val="0"/>
        </a:spcAft>
        <a:buChar char="•"/>
        <a:defRPr sz="2800">
          <a:solidFill>
            <a:srgbClr val="000000"/>
          </a:solidFill>
          <a:latin typeface="+mn-lt"/>
        </a:defRPr>
      </a:lvl7pPr>
      <a:lvl8pPr marL="1371600" algn="l" rtl="0" fontAlgn="base">
        <a:spcBef>
          <a:spcPct val="20000"/>
        </a:spcBef>
        <a:spcAft>
          <a:spcPct val="0"/>
        </a:spcAft>
        <a:buChar char="•"/>
        <a:defRPr sz="2800">
          <a:solidFill>
            <a:srgbClr val="000000"/>
          </a:solidFill>
          <a:latin typeface="+mn-lt"/>
        </a:defRPr>
      </a:lvl8pPr>
      <a:lvl9pPr marL="1828800" algn="l" rtl="0" fontAlgn="base">
        <a:spcBef>
          <a:spcPct val="20000"/>
        </a:spcBef>
        <a:spcAft>
          <a:spcPct val="0"/>
        </a:spcAft>
        <a:buChar char="•"/>
        <a:defRPr sz="28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qsl.net/ws1sm"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qsl.net/ws1sm/digital.html"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hyperlink" Target="http://www.arrl.org/get-involved" TargetMode="Externa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docs.google.com/a/portlandvolvo.com/viewer?a=v&amp;q=cache:h9FY8cTt5xAJ:kb6nu.com/wp-content/uploads/2006/07/2006techstudyguide.pdf+dan+romanchik's+no+nonsense+study+guide&amp;hl=en&amp;gl=us&amp;pid=bl&amp;srcid=ADGEESj42HSkJ_UoXDGJoBSKGTrikiId0O_4LopJyzkWDsdrKzjt_Om21CmaRkoV8i26frcPTWgxAEyKm4LxBTJ7UKHb8GdbnUkkU9qnmgRVqo-466uzLX2XxUSxAvuSH69TXZd83g5j&amp;sig=AHIEtbTItnK17Dx7_6ly3bQpdx8rjJzyUQ"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image" Target="../media/image51.jpg"/><Relationship Id="rId1" Type="http://schemas.openxmlformats.org/officeDocument/2006/relationships/slideLayout" Target="../slideLayouts/slideLayout18.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52388" y="1225550"/>
            <a:ext cx="9021762" cy="3970318"/>
          </a:xfrm>
          <a:prstGeom prst="rect">
            <a:avLst/>
          </a:prstGeom>
          <a:noFill/>
          <a:ln w="9525">
            <a:noFill/>
            <a:miter lim="800000"/>
            <a:headEnd/>
            <a:tailEnd/>
          </a:ln>
        </p:spPr>
        <p:txBody>
          <a:bodyPr lIns="0" tIns="0" rIns="0" bIns="0">
            <a:spAutoFit/>
          </a:bodyPr>
          <a:lstStyle/>
          <a:p>
            <a:pPr algn="ctr" defTabSz="381000">
              <a:spcBef>
                <a:spcPct val="20000"/>
              </a:spcBef>
              <a:buClr>
                <a:schemeClr val="bg2"/>
              </a:buClr>
            </a:pPr>
            <a:r>
              <a:rPr lang="en-US" sz="4200" b="1" dirty="0">
                <a:solidFill>
                  <a:srgbClr val="FFFF00"/>
                </a:solidFill>
                <a:effectLst>
                  <a:outerShdw blurRad="38100" dist="38100" dir="2700000" algn="tl">
                    <a:srgbClr val="000000">
                      <a:alpha val="43137"/>
                    </a:srgbClr>
                  </a:outerShdw>
                </a:effectLst>
                <a:latin typeface="Trebuchet MS"/>
              </a:rPr>
              <a:t>Introduction to Amateur Radio</a:t>
            </a:r>
          </a:p>
          <a:p>
            <a:pPr algn="ctr" defTabSz="381000">
              <a:spcBef>
                <a:spcPct val="20000"/>
              </a:spcBef>
            </a:pPr>
            <a:endParaRPr lang="en-US" sz="2000" b="1" dirty="0">
              <a:solidFill>
                <a:srgbClr val="FFFFFF"/>
              </a:solidFill>
            </a:endParaRPr>
          </a:p>
          <a:p>
            <a:pPr algn="ctr" defTabSz="381000">
              <a:spcBef>
                <a:spcPct val="20000"/>
              </a:spcBef>
            </a:pPr>
            <a:r>
              <a:rPr lang="en-US" sz="2000" b="1" dirty="0">
                <a:solidFill>
                  <a:srgbClr val="FFFFFF"/>
                </a:solidFill>
                <a:effectLst>
                  <a:outerShdw blurRad="38100" dist="38100" dir="2700000" algn="tl">
                    <a:srgbClr val="000000">
                      <a:alpha val="43137"/>
                    </a:srgbClr>
                  </a:outerShdw>
                </a:effectLst>
              </a:rPr>
              <a:t>January 17, 2019</a:t>
            </a:r>
          </a:p>
          <a:p>
            <a:pPr algn="ctr" defTabSz="381000">
              <a:spcBef>
                <a:spcPct val="20000"/>
              </a:spcBef>
              <a:buClr>
                <a:schemeClr val="bg1"/>
              </a:buClr>
            </a:pPr>
            <a:endParaRPr lang="en-US" sz="2800" b="1" i="1" dirty="0">
              <a:solidFill>
                <a:srgbClr val="FFFFFF"/>
              </a:solidFill>
              <a:effectLst>
                <a:outerShdw blurRad="38100" dist="38100" dir="2700000" algn="tl">
                  <a:srgbClr val="000000">
                    <a:alpha val="43137"/>
                  </a:srgbClr>
                </a:outerShdw>
              </a:effectLst>
            </a:endParaRPr>
          </a:p>
          <a:p>
            <a:pPr algn="ctr" defTabSz="381000">
              <a:spcBef>
                <a:spcPct val="20000"/>
              </a:spcBef>
              <a:buClr>
                <a:schemeClr val="bg1"/>
              </a:buClr>
            </a:pPr>
            <a:endParaRPr lang="en-US" sz="2800" b="1" i="1" dirty="0">
              <a:solidFill>
                <a:srgbClr val="FFFFFF"/>
              </a:solidFill>
              <a:effectLst>
                <a:outerShdw blurRad="38100" dist="38100" dir="2700000" algn="tl">
                  <a:srgbClr val="000000">
                    <a:alpha val="43137"/>
                  </a:srgbClr>
                </a:outerShdw>
              </a:effectLst>
            </a:endParaRPr>
          </a:p>
          <a:p>
            <a:pPr algn="ctr" defTabSz="381000">
              <a:spcBef>
                <a:spcPct val="20000"/>
              </a:spcBef>
              <a:buClr>
                <a:schemeClr val="bg1"/>
              </a:buClr>
            </a:pPr>
            <a:r>
              <a:rPr lang="en-US" sz="1400" b="1" i="1" dirty="0">
                <a:solidFill>
                  <a:srgbClr val="FFFFFF"/>
                </a:solidFill>
                <a:effectLst>
                  <a:outerShdw blurRad="38100" dist="38100" dir="2700000" algn="tl">
                    <a:srgbClr val="000000">
                      <a:alpha val="43137"/>
                    </a:srgbClr>
                  </a:outerShdw>
                </a:effectLst>
              </a:rPr>
              <a:t>Presented by:</a:t>
            </a:r>
          </a:p>
          <a:p>
            <a:pPr algn="ctr" defTabSz="381000">
              <a:spcBef>
                <a:spcPct val="20000"/>
              </a:spcBef>
              <a:buClr>
                <a:schemeClr val="bg1"/>
              </a:buClr>
            </a:pPr>
            <a:r>
              <a:rPr lang="en-US" sz="1400" b="1" i="1" dirty="0">
                <a:solidFill>
                  <a:srgbClr val="FFFFFF"/>
                </a:solidFill>
                <a:effectLst>
                  <a:outerShdw blurRad="38100" dist="38100" dir="2700000" algn="tl">
                    <a:srgbClr val="000000">
                      <a:alpha val="43137"/>
                    </a:srgbClr>
                  </a:outerShdw>
                </a:effectLst>
              </a:rPr>
              <a:t>Tim Watson KB1HNZ</a:t>
            </a:r>
          </a:p>
          <a:p>
            <a:pPr algn="ctr" defTabSz="381000">
              <a:spcBef>
                <a:spcPct val="20000"/>
              </a:spcBef>
              <a:buClr>
                <a:schemeClr val="bg1"/>
              </a:buClr>
            </a:pPr>
            <a:endParaRPr lang="en-US" sz="2800" b="1" i="1" dirty="0">
              <a:solidFill>
                <a:srgbClr val="FFFFFF"/>
              </a:solidFill>
              <a:effectLst>
                <a:outerShdw blurRad="38100" dist="38100" dir="2700000" algn="tl">
                  <a:srgbClr val="000000">
                    <a:alpha val="43137"/>
                  </a:srgbClr>
                </a:outerShdw>
              </a:effectLst>
            </a:endParaRPr>
          </a:p>
          <a:p>
            <a:pPr algn="ctr" defTabSz="381000">
              <a:spcBef>
                <a:spcPct val="20000"/>
              </a:spcBef>
              <a:buClr>
                <a:schemeClr val="bg1"/>
              </a:buClr>
            </a:pPr>
            <a:endParaRPr lang="en-US" sz="2800" b="1" i="1" dirty="0">
              <a:solidFill>
                <a:srgbClr val="FFFFFF"/>
              </a:solidFill>
              <a:effectLst>
                <a:outerShdw blurRad="38100" dist="38100" dir="2700000" algn="tl">
                  <a:srgbClr val="000000">
                    <a:alpha val="43137"/>
                  </a:srgbClr>
                </a:outerShdw>
              </a:effectLst>
            </a:endParaRPr>
          </a:p>
        </p:txBody>
      </p:sp>
      <p:sp>
        <p:nvSpPr>
          <p:cNvPr id="4100" name="Rectangle 4"/>
          <p:cNvSpPr>
            <a:spLocks noChangeArrowheads="1"/>
          </p:cNvSpPr>
          <p:nvPr/>
        </p:nvSpPr>
        <p:spPr bwMode="auto">
          <a:xfrm>
            <a:off x="1425575" y="3659188"/>
            <a:ext cx="6102350" cy="1716087"/>
          </a:xfrm>
          <a:prstGeom prst="rect">
            <a:avLst/>
          </a:prstGeom>
          <a:noFill/>
          <a:ln w="9525">
            <a:noFill/>
            <a:miter lim="800000"/>
            <a:headEnd/>
            <a:tailEnd/>
          </a:ln>
        </p:spPr>
        <p:txBody>
          <a:bodyPr/>
          <a:lstStyle/>
          <a:p>
            <a:endParaRPr lang="en-US" dirty="0"/>
          </a:p>
        </p:txBody>
      </p:sp>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686" y="4517231"/>
            <a:ext cx="6095239" cy="1701587"/>
          </a:xfrm>
          <a:prstGeom prst="rect">
            <a:avLst/>
          </a:prstGeom>
          <a:ln>
            <a:noFill/>
          </a:ln>
          <a:effectLst>
            <a:outerShdw blurRad="190500" algn="tl" rotWithShape="0">
              <a:srgbClr val="000000">
                <a:alpha val="70000"/>
              </a:srgbClr>
            </a:outerShdw>
          </a:effectLst>
        </p:spPr>
      </p:pic>
    </p:spTree>
  </p:cSld>
  <p:clrMapOvr>
    <a:masterClrMapping/>
  </p:clrMapOvr>
  <p:transition spd="slow" advClick="0">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FF00"/>
                </a:solidFill>
                <a:effectLst>
                  <a:outerShdw blurRad="38100" dist="38100" dir="2700000" algn="tl">
                    <a:srgbClr val="000000">
                      <a:alpha val="43137"/>
                    </a:srgbClr>
                  </a:outerShdw>
                </a:effectLst>
              </a:rPr>
              <a:t>Layers of the Ionosphere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3570" y="1058670"/>
            <a:ext cx="7356860" cy="55246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4305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590550" y="304800"/>
            <a:ext cx="7980363" cy="1908215"/>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3600" dirty="0">
                <a:solidFill>
                  <a:srgbClr val="FFFF00"/>
                </a:solidFill>
                <a:effectLst>
                  <a:outerShdw blurRad="38100" dist="38100" dir="2700000" algn="tl">
                    <a:srgbClr val="000000">
                      <a:alpha val="43137"/>
                    </a:srgbClr>
                  </a:outerShdw>
                </a:effectLst>
                <a:latin typeface="Trebuchet MS"/>
              </a:rPr>
              <a:t>VHF &amp; UHF</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a:solidFill>
                <a:srgbClr val="FFFFFF"/>
              </a:solidFill>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Hams enjoy extremely reliable communications within their local     community via simplex communications, or make use of repeaters that     can extend the range up to 50 miles or more. </a:t>
            </a:r>
          </a:p>
        </p:txBody>
      </p:sp>
      <p:pic>
        <p:nvPicPr>
          <p:cNvPr id="26627" name="Picture 3"/>
          <p:cNvPicPr>
            <a:picLocks noChangeAspect="1" noChangeArrowheads="1"/>
          </p:cNvPicPr>
          <p:nvPr/>
        </p:nvPicPr>
        <p:blipFill>
          <a:blip r:embed="rId2"/>
          <a:srcRect/>
          <a:stretch>
            <a:fillRect/>
          </a:stretch>
        </p:blipFill>
        <p:spPr bwMode="auto">
          <a:xfrm>
            <a:off x="450850" y="3886200"/>
            <a:ext cx="5435600" cy="255587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6628" name="Rectangle 4"/>
          <p:cNvSpPr>
            <a:spLocks noChangeArrowheads="1"/>
          </p:cNvSpPr>
          <p:nvPr/>
        </p:nvSpPr>
        <p:spPr bwMode="auto">
          <a:xfrm>
            <a:off x="450850" y="3714750"/>
            <a:ext cx="5434013" cy="2554288"/>
          </a:xfrm>
          <a:prstGeom prst="rect">
            <a:avLst/>
          </a:prstGeom>
          <a:noFill/>
          <a:ln w="9525">
            <a:noFill/>
            <a:miter lim="800000"/>
            <a:headEnd/>
            <a:tailEnd/>
          </a:ln>
        </p:spPr>
        <p:txBody>
          <a:bodyPr/>
          <a:lstStyle/>
          <a:p>
            <a:endParaRPr lang="en-US" dirty="0"/>
          </a:p>
        </p:txBody>
      </p:sp>
      <p:pic>
        <p:nvPicPr>
          <p:cNvPr id="26629" name="Picture 5"/>
          <p:cNvPicPr>
            <a:picLocks noChangeAspect="1" noChangeArrowheads="1"/>
          </p:cNvPicPr>
          <p:nvPr/>
        </p:nvPicPr>
        <p:blipFill>
          <a:blip r:embed="rId3"/>
          <a:srcRect/>
          <a:stretch>
            <a:fillRect/>
          </a:stretch>
        </p:blipFill>
        <p:spPr bwMode="auto">
          <a:xfrm>
            <a:off x="6108700" y="2815172"/>
            <a:ext cx="2463800" cy="3608387"/>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6630" name="Rectangle 6"/>
          <p:cNvSpPr>
            <a:spLocks noChangeArrowheads="1"/>
          </p:cNvSpPr>
          <p:nvPr/>
        </p:nvSpPr>
        <p:spPr bwMode="auto">
          <a:xfrm>
            <a:off x="6108700" y="2690813"/>
            <a:ext cx="2462213" cy="3605212"/>
          </a:xfrm>
          <a:prstGeom prst="rect">
            <a:avLst/>
          </a:prstGeom>
          <a:noFill/>
          <a:ln w="9525">
            <a:noFill/>
            <a:miter lim="800000"/>
            <a:headEnd/>
            <a:tailEnd/>
          </a:ln>
        </p:spPr>
        <p:txBody>
          <a:bodyPr/>
          <a:lstStyle/>
          <a:p>
            <a:endParaRPr lang="en-US" dirty="0"/>
          </a:p>
        </p:txBody>
      </p:sp>
      <p:sp>
        <p:nvSpPr>
          <p:cNvPr id="2" name="TextBox 1"/>
          <p:cNvSpPr txBox="1"/>
          <p:nvPr/>
        </p:nvSpPr>
        <p:spPr>
          <a:xfrm>
            <a:off x="533400" y="2690813"/>
            <a:ext cx="5353050" cy="1477328"/>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rPr>
              <a:t>Single-band handheld transceiver (right)</a:t>
            </a:r>
          </a:p>
          <a:p>
            <a:endParaRPr lang="en-US"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Typical dual-band mobile transceiver (below)</a:t>
            </a:r>
          </a:p>
          <a:p>
            <a:endParaRPr lang="en-US" dirty="0"/>
          </a:p>
          <a:p>
            <a:endParaRPr lang="en-US" dirty="0"/>
          </a:p>
        </p:txBody>
      </p:sp>
    </p:spTree>
  </p:cSld>
  <p:clrMapOvr>
    <a:masterClrMapping/>
  </p:clrMapOvr>
  <p:transition spd="slow" advClick="0">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977484" y="1371600"/>
            <a:ext cx="7264400" cy="4295775"/>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28675" name="Rectangle 3"/>
          <p:cNvSpPr>
            <a:spLocks noChangeArrowheads="1"/>
          </p:cNvSpPr>
          <p:nvPr/>
        </p:nvSpPr>
        <p:spPr bwMode="auto">
          <a:xfrm>
            <a:off x="1022350" y="1490663"/>
            <a:ext cx="7262813" cy="4292600"/>
          </a:xfrm>
          <a:prstGeom prst="rect">
            <a:avLst/>
          </a:prstGeom>
          <a:noFill/>
          <a:ln w="9525">
            <a:noFill/>
            <a:miter lim="800000"/>
            <a:headEnd/>
            <a:tailEnd/>
          </a:ln>
        </p:spPr>
        <p:txBody>
          <a:bodyPr/>
          <a:lstStyle/>
          <a:p>
            <a:endParaRPr lang="en-US" dirty="0"/>
          </a:p>
        </p:txBody>
      </p:sp>
      <p:sp>
        <p:nvSpPr>
          <p:cNvPr id="28676" name="Text Box 4"/>
          <p:cNvSpPr txBox="1">
            <a:spLocks noChangeArrowheads="1"/>
          </p:cNvSpPr>
          <p:nvPr/>
        </p:nvSpPr>
        <p:spPr bwMode="auto">
          <a:xfrm>
            <a:off x="1003834" y="533400"/>
            <a:ext cx="7092950" cy="492443"/>
          </a:xfrm>
          <a:prstGeom prst="rect">
            <a:avLst/>
          </a:prstGeom>
          <a:noFill/>
          <a:ln w="9525">
            <a:noFill/>
            <a:miter lim="800000"/>
            <a:headEnd/>
            <a:tailEnd/>
          </a:ln>
        </p:spPr>
        <p:txBody>
          <a:bodyPr lIns="0" tIns="0" rIns="0" bIns="0">
            <a:spAutoFit/>
          </a:bodyPr>
          <a:lstStyle/>
          <a:p>
            <a:pPr algn="ctr" defTabSz="381000">
              <a:spcBef>
                <a:spcPct val="20000"/>
              </a:spcBef>
              <a:buClr>
                <a:schemeClr val="bg1"/>
              </a:buClr>
            </a:pPr>
            <a:r>
              <a:rPr lang="en-US" sz="3200" dirty="0">
                <a:solidFill>
                  <a:srgbClr val="FFFF00"/>
                </a:solidFill>
                <a:effectLst>
                  <a:outerShdw blurRad="38100" dist="38100" dir="2700000" algn="tl">
                    <a:srgbClr val="000000">
                      <a:alpha val="43137"/>
                    </a:srgbClr>
                  </a:outerShdw>
                </a:effectLst>
                <a:latin typeface="Trebuchet MS"/>
              </a:rPr>
              <a:t>Repeater vs. Simplex Communication</a:t>
            </a:r>
          </a:p>
        </p:txBody>
      </p:sp>
      <p:sp>
        <p:nvSpPr>
          <p:cNvPr id="2" name="TextBox 1"/>
          <p:cNvSpPr txBox="1"/>
          <p:nvPr/>
        </p:nvSpPr>
        <p:spPr>
          <a:xfrm>
            <a:off x="977484" y="5943599"/>
            <a:ext cx="7262813" cy="646331"/>
          </a:xfrm>
          <a:prstGeom prst="rect">
            <a:avLst/>
          </a:prstGeom>
          <a:noFill/>
        </p:spPr>
        <p:txBody>
          <a:bodyPr wrap="square" rtlCol="0">
            <a:spAutoFit/>
          </a:bodyPr>
          <a:lstStyle/>
          <a:p>
            <a:pPr algn="just"/>
            <a:r>
              <a:rPr lang="en-US" dirty="0">
                <a:solidFill>
                  <a:schemeClr val="bg1"/>
                </a:solidFill>
                <a:effectLst>
                  <a:outerShdw blurRad="38100" dist="38100" dir="2700000" algn="tl">
                    <a:srgbClr val="000000">
                      <a:alpha val="43137"/>
                    </a:srgbClr>
                  </a:outerShdw>
                </a:effectLst>
              </a:rPr>
              <a:t>Repeaters help extend the range of VHF and UHF handheld and mobile transceivers.</a:t>
            </a:r>
          </a:p>
        </p:txBody>
      </p:sp>
    </p:spTree>
  </p:cSld>
  <p:clrMapOvr>
    <a:masterClrMapping/>
  </p:clrMapOvr>
  <p:transition spd="slow" advClick="0">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ChangeArrowheads="1"/>
          </p:cNvSpPr>
          <p:nvPr/>
        </p:nvSpPr>
        <p:spPr bwMode="auto">
          <a:xfrm>
            <a:off x="165100" y="119063"/>
            <a:ext cx="8805863" cy="6634162"/>
          </a:xfrm>
          <a:prstGeom prst="rect">
            <a:avLst/>
          </a:prstGeom>
          <a:noFill/>
          <a:ln w="9525">
            <a:noFill/>
            <a:miter lim="800000"/>
            <a:headEnd/>
            <a:tailEnd/>
          </a:ln>
        </p:spPr>
        <p:txBody>
          <a:bodyPr/>
          <a:lstStyle/>
          <a:p>
            <a:endParaRPr lang="en-US" dirty="0"/>
          </a:p>
        </p:txBody>
      </p:sp>
      <p:pic>
        <p:nvPicPr>
          <p:cNvPr id="3" name="Picture 2">
            <a:extLst>
              <a:ext uri="{FF2B5EF4-FFF2-40B4-BE49-F238E27FC236}">
                <a16:creationId xmlns:a16="http://schemas.microsoft.com/office/drawing/2014/main" id="{71C1AA86-776E-4838-9BC4-356AE99BE3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27" y="0"/>
            <a:ext cx="9229427" cy="6858000"/>
          </a:xfrm>
          <a:prstGeom prst="rect">
            <a:avLst/>
          </a:prstGeom>
        </p:spPr>
      </p:pic>
    </p:spTree>
  </p:cSld>
  <p:clrMapOvr>
    <a:masterClrMapping/>
  </p:clrMapOvr>
  <p:transition spd="slow" advClick="0">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596900" y="152400"/>
            <a:ext cx="7721600" cy="3354765"/>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Dxing</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a:solidFill>
                <a:srgbClr val="FFFFFF"/>
              </a:solidFill>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DX means distance communication, and with the right equipment,     worldwide communication on the HF bands (10 through 160 meters)     is a regular possibility. </a:t>
            </a:r>
          </a:p>
          <a:p>
            <a:pPr defTabSz="381000">
              <a:spcBef>
                <a:spcPct val="20000"/>
              </a:spcBef>
              <a:buClr>
                <a:schemeClr val="bg1"/>
              </a:buClr>
            </a:pPr>
            <a:endParaRPr lang="en-US" sz="2000"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Many DXers like to contact stations on rare islands and countries     which aren’t frequently present on the airwaves.  This is sometimes     called ‘chasing DX’</a:t>
            </a:r>
            <a:r>
              <a:rPr lang="en-US" sz="2000" dirty="0">
                <a:solidFill>
                  <a:srgbClr val="FFB0FF"/>
                </a:solidFill>
                <a:effectLst>
                  <a:outerShdw blurRad="38100" dist="38100" dir="2700000" algn="tl">
                    <a:srgbClr val="000000">
                      <a:alpha val="43137"/>
                    </a:srgbClr>
                  </a:outerShdw>
                </a:effectLst>
              </a:rPr>
              <a:t>   </a:t>
            </a:r>
            <a:r>
              <a:rPr lang="en-US" sz="2000" dirty="0">
                <a:solidFill>
                  <a:srgbClr val="000000"/>
                </a:solidFill>
                <a:effectLst>
                  <a:outerShdw blurRad="38100" dist="38100" dir="2700000" algn="tl">
                    <a:srgbClr val="000000">
                      <a:alpha val="43137"/>
                    </a:srgbClr>
                  </a:outerShdw>
                </a:effectLst>
              </a:rPr>
              <a:t> </a:t>
            </a:r>
          </a:p>
        </p:txBody>
      </p:sp>
      <p:pic>
        <p:nvPicPr>
          <p:cNvPr id="30723" name="Picture 3"/>
          <p:cNvPicPr>
            <a:picLocks noChangeAspect="1" noChangeArrowheads="1"/>
          </p:cNvPicPr>
          <p:nvPr/>
        </p:nvPicPr>
        <p:blipFill>
          <a:blip r:embed="rId2">
            <a:clrChange>
              <a:clrFrom>
                <a:srgbClr val="FEFDFC"/>
              </a:clrFrom>
              <a:clrTo>
                <a:srgbClr val="FEFDFC">
                  <a:alpha val="0"/>
                </a:srgbClr>
              </a:clrTo>
            </a:clrChange>
          </a:blip>
          <a:srcRect/>
          <a:stretch>
            <a:fillRect/>
          </a:stretch>
        </p:blipFill>
        <p:spPr bwMode="auto">
          <a:xfrm>
            <a:off x="622300" y="3886200"/>
            <a:ext cx="3835400" cy="2532062"/>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30724" name="Rectangle 4"/>
          <p:cNvSpPr>
            <a:spLocks noChangeArrowheads="1"/>
          </p:cNvSpPr>
          <p:nvPr/>
        </p:nvSpPr>
        <p:spPr bwMode="auto">
          <a:xfrm>
            <a:off x="622300" y="3773488"/>
            <a:ext cx="3833813" cy="2528887"/>
          </a:xfrm>
          <a:prstGeom prst="rect">
            <a:avLst/>
          </a:prstGeom>
          <a:noFill/>
          <a:ln w="9525">
            <a:noFill/>
            <a:miter lim="800000"/>
            <a:headEnd/>
            <a:tailEnd/>
          </a:ln>
        </p:spPr>
        <p:txBody>
          <a:bodyPr/>
          <a:lstStyle/>
          <a:p>
            <a:endParaRPr lang="en-US" dirty="0"/>
          </a:p>
        </p:txBody>
      </p:sp>
      <p:pic>
        <p:nvPicPr>
          <p:cNvPr id="30725" name="Picture 5"/>
          <p:cNvPicPr>
            <a:picLocks noChangeAspect="1" noChangeArrowheads="1"/>
          </p:cNvPicPr>
          <p:nvPr/>
        </p:nvPicPr>
        <p:blipFill>
          <a:blip r:embed="rId3"/>
          <a:srcRect/>
          <a:stretch>
            <a:fillRect/>
          </a:stretch>
        </p:blipFill>
        <p:spPr bwMode="auto">
          <a:xfrm>
            <a:off x="4572000" y="3889071"/>
            <a:ext cx="4125913" cy="2522537"/>
          </a:xfrm>
          <a:prstGeom prst="rect">
            <a:avLst/>
          </a:prstGeom>
          <a:noFill/>
          <a:ln w="9525">
            <a:solidFill>
              <a:schemeClr val="accent2"/>
            </a:solidFill>
            <a:miter lim="800000"/>
            <a:headEnd/>
            <a:tailEnd/>
          </a:ln>
          <a:effectLst>
            <a:outerShdw blurRad="50800" dist="38100" dir="5400000" algn="t" rotWithShape="0">
              <a:prstClr val="black">
                <a:alpha val="40000"/>
              </a:prstClr>
            </a:outerShdw>
          </a:effectLst>
        </p:spPr>
      </p:pic>
      <p:sp>
        <p:nvSpPr>
          <p:cNvPr id="30726" name="Rectangle 6"/>
          <p:cNvSpPr>
            <a:spLocks noChangeArrowheads="1"/>
          </p:cNvSpPr>
          <p:nvPr/>
        </p:nvSpPr>
        <p:spPr bwMode="auto">
          <a:xfrm>
            <a:off x="4570413" y="3776663"/>
            <a:ext cx="4124325" cy="2519362"/>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621766" y="304800"/>
            <a:ext cx="7988834" cy="2893100"/>
          </a:xfrm>
          <a:prstGeom prst="rect">
            <a:avLst/>
          </a:prstGeom>
          <a:noFill/>
          <a:ln w="9525">
            <a:noFill/>
            <a:miter lim="800000"/>
            <a:headEnd/>
            <a:tailEnd/>
          </a:ln>
        </p:spPr>
        <p:txBody>
          <a:bodyPr wrap="square" lIns="0" tIns="0" rIns="0" bIns="0">
            <a:spAutoFit/>
          </a:bodyPr>
          <a:lstStyle/>
          <a:p>
            <a:pPr defTabSz="381000">
              <a:spcBef>
                <a:spcPct val="20000"/>
              </a:spcBef>
              <a:buClr>
                <a:schemeClr val="bg1"/>
              </a:buClr>
            </a:pPr>
            <a:r>
              <a:rPr lang="en-US" sz="3200" dirty="0">
                <a:solidFill>
                  <a:srgbClr val="FFFF00"/>
                </a:solidFill>
                <a:effectLst>
                  <a:outerShdw blurRad="38100" dist="38100" dir="2700000" algn="tl">
                    <a:srgbClr val="000000">
                      <a:alpha val="43137"/>
                    </a:srgbClr>
                  </a:outerShdw>
                </a:effectLst>
                <a:latin typeface="Trebuchet MS"/>
              </a:rPr>
              <a:t>Emergency and Other Volunteer Services</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a:solidFill>
                <a:srgbClr val="FFFFFF"/>
              </a:solidFill>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Floods, landslides, earthquakes, hurricanes, accidents (Rail / Road /  Air), etc. </a:t>
            </a:r>
          </a:p>
          <a:p>
            <a:pPr algn="just" defTabSz="381000">
              <a:spcBef>
                <a:spcPct val="20000"/>
              </a:spcBef>
              <a:buClr>
                <a:schemeClr val="bg1"/>
              </a:buClr>
            </a:pPr>
            <a:endParaRPr lang="en-US" sz="2000"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Whenever regular communications fail, hams are ready to use their    radios to provide emergency communication services to their    communities. </a:t>
            </a:r>
            <a:r>
              <a:rPr lang="en-US" sz="2000" dirty="0">
                <a:solidFill>
                  <a:srgbClr val="000000"/>
                </a:solidFill>
                <a:effectLst>
                  <a:outerShdw blurRad="38100" dist="38100" dir="2700000" algn="tl">
                    <a:srgbClr val="000000">
                      <a:alpha val="43137"/>
                    </a:srgbClr>
                  </a:outerShdw>
                </a:effectLst>
              </a:rPr>
              <a:t>  </a:t>
            </a:r>
          </a:p>
        </p:txBody>
      </p:sp>
      <p:pic>
        <p:nvPicPr>
          <p:cNvPr id="32771" name="Picture 3"/>
          <p:cNvPicPr>
            <a:picLocks noChangeAspect="1" noChangeArrowheads="1"/>
          </p:cNvPicPr>
          <p:nvPr/>
        </p:nvPicPr>
        <p:blipFill>
          <a:blip r:embed="rId2"/>
          <a:srcRect/>
          <a:stretch>
            <a:fillRect/>
          </a:stretch>
        </p:blipFill>
        <p:spPr bwMode="auto">
          <a:xfrm>
            <a:off x="3365500" y="3717925"/>
            <a:ext cx="2578100" cy="2363788"/>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32772" name="Rectangle 4"/>
          <p:cNvSpPr>
            <a:spLocks noChangeArrowheads="1"/>
          </p:cNvSpPr>
          <p:nvPr/>
        </p:nvSpPr>
        <p:spPr bwMode="auto">
          <a:xfrm>
            <a:off x="3365500" y="3716338"/>
            <a:ext cx="2576513" cy="2362200"/>
          </a:xfrm>
          <a:prstGeom prst="rect">
            <a:avLst/>
          </a:prstGeom>
          <a:noFill/>
          <a:ln w="9525">
            <a:noFill/>
            <a:miter lim="800000"/>
            <a:headEnd/>
            <a:tailEnd/>
          </a:ln>
        </p:spPr>
        <p:txBody>
          <a:bodyPr/>
          <a:lstStyle/>
          <a:p>
            <a:endParaRPr lang="en-US" dirty="0"/>
          </a:p>
        </p:txBody>
      </p:sp>
      <p:pic>
        <p:nvPicPr>
          <p:cNvPr id="32773" name="Picture 5"/>
          <p:cNvPicPr>
            <a:picLocks noChangeAspect="1" noChangeArrowheads="1"/>
          </p:cNvPicPr>
          <p:nvPr/>
        </p:nvPicPr>
        <p:blipFill>
          <a:blip r:embed="rId3"/>
          <a:srcRect/>
          <a:stretch>
            <a:fillRect/>
          </a:stretch>
        </p:blipFill>
        <p:spPr bwMode="auto">
          <a:xfrm>
            <a:off x="622300" y="3719513"/>
            <a:ext cx="2349500" cy="2312987"/>
          </a:xfrm>
          <a:prstGeom prst="rect">
            <a:avLst/>
          </a:prstGeom>
          <a:noFill/>
          <a:ln w="9525">
            <a:solidFill>
              <a:schemeClr val="accent2"/>
            </a:solidFill>
            <a:miter lim="800000"/>
            <a:headEnd/>
            <a:tailEnd/>
          </a:ln>
          <a:effectLst>
            <a:outerShdw blurRad="50800" dist="38100" dir="5400000" algn="t" rotWithShape="0">
              <a:prstClr val="black">
                <a:alpha val="40000"/>
              </a:prstClr>
            </a:outerShdw>
          </a:effectLst>
        </p:spPr>
      </p:pic>
      <p:sp>
        <p:nvSpPr>
          <p:cNvPr id="32774" name="Rectangle 6"/>
          <p:cNvSpPr>
            <a:spLocks noChangeArrowheads="1"/>
          </p:cNvSpPr>
          <p:nvPr/>
        </p:nvSpPr>
        <p:spPr bwMode="auto">
          <a:xfrm>
            <a:off x="622300" y="3719513"/>
            <a:ext cx="2347913" cy="2309812"/>
          </a:xfrm>
          <a:prstGeom prst="rect">
            <a:avLst/>
          </a:prstGeom>
          <a:noFill/>
          <a:ln w="9525">
            <a:noFill/>
            <a:miter lim="800000"/>
            <a:headEnd/>
            <a:tailEnd/>
          </a:ln>
        </p:spPr>
        <p:txBody>
          <a:bodyPr/>
          <a:lstStyle/>
          <a:p>
            <a:endParaRPr lang="en-US" dirty="0"/>
          </a:p>
        </p:txBody>
      </p:sp>
      <p:pic>
        <p:nvPicPr>
          <p:cNvPr id="32775" name="Picture 7"/>
          <p:cNvPicPr>
            <a:picLocks noChangeAspect="1" noChangeArrowheads="1"/>
          </p:cNvPicPr>
          <p:nvPr/>
        </p:nvPicPr>
        <p:blipFill>
          <a:blip r:embed="rId4"/>
          <a:srcRect/>
          <a:stretch>
            <a:fillRect/>
          </a:stretch>
        </p:blipFill>
        <p:spPr bwMode="auto">
          <a:xfrm>
            <a:off x="6280150" y="3717925"/>
            <a:ext cx="2406650" cy="2352675"/>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32776" name="Rectangle 8"/>
          <p:cNvSpPr>
            <a:spLocks noChangeArrowheads="1"/>
          </p:cNvSpPr>
          <p:nvPr/>
        </p:nvSpPr>
        <p:spPr bwMode="auto">
          <a:xfrm>
            <a:off x="6280150" y="3717925"/>
            <a:ext cx="2405063" cy="2349500"/>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444499" y="304800"/>
            <a:ext cx="8177213" cy="2523768"/>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3600" dirty="0">
                <a:solidFill>
                  <a:srgbClr val="FFFF00"/>
                </a:solidFill>
                <a:effectLst>
                  <a:outerShdw blurRad="38100" dist="38100" dir="2700000" algn="tl">
                    <a:srgbClr val="000000">
                      <a:alpha val="43137"/>
                    </a:srgbClr>
                  </a:outerShdw>
                </a:effectLst>
                <a:latin typeface="Trebuchet MS"/>
              </a:rPr>
              <a:t>Technical Experimenting &amp; Kit Building</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a:solidFill>
                <a:srgbClr val="FFFF00"/>
              </a:solidFill>
              <a:effectLst>
                <a:outerShdw blurRad="38100" dist="38100" dir="2700000" algn="tl">
                  <a:srgbClr val="000000">
                    <a:alpha val="43137"/>
                  </a:srgbClr>
                </a:outerShdw>
              </a:effectLst>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Hams come from all walks of life, ranging from technicians to engineers,     teachers to scientists, and students to retirees.  For many of them, the     attraction to the hobby is to build their own equipment whether it is just a     simple antenna, something as complex as a transmitter, or an interface     between their radio and a computer. </a:t>
            </a:r>
          </a:p>
        </p:txBody>
      </p:sp>
      <p:pic>
        <p:nvPicPr>
          <p:cNvPr id="34819" name="Picture 3"/>
          <p:cNvPicPr>
            <a:picLocks noChangeAspect="1" noChangeArrowheads="1"/>
          </p:cNvPicPr>
          <p:nvPr/>
        </p:nvPicPr>
        <p:blipFill>
          <a:blip r:embed="rId2"/>
          <a:srcRect/>
          <a:stretch>
            <a:fillRect/>
          </a:stretch>
        </p:blipFill>
        <p:spPr bwMode="auto">
          <a:xfrm>
            <a:off x="508000" y="3544888"/>
            <a:ext cx="3181350" cy="2397125"/>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34820" name="Rectangle 4"/>
          <p:cNvSpPr>
            <a:spLocks noChangeArrowheads="1"/>
          </p:cNvSpPr>
          <p:nvPr/>
        </p:nvSpPr>
        <p:spPr bwMode="auto">
          <a:xfrm>
            <a:off x="508000" y="3544888"/>
            <a:ext cx="3179763" cy="2393950"/>
          </a:xfrm>
          <a:prstGeom prst="rect">
            <a:avLst/>
          </a:prstGeom>
          <a:noFill/>
          <a:ln w="9525">
            <a:noFill/>
            <a:miter lim="800000"/>
            <a:headEnd/>
            <a:tailEnd/>
          </a:ln>
        </p:spPr>
        <p:txBody>
          <a:bodyPr/>
          <a:lstStyle/>
          <a:p>
            <a:endParaRPr lang="en-US" dirty="0"/>
          </a:p>
        </p:txBody>
      </p:sp>
      <p:pic>
        <p:nvPicPr>
          <p:cNvPr id="34821" name="Picture 5"/>
          <p:cNvPicPr>
            <a:picLocks noChangeAspect="1" noChangeArrowheads="1"/>
          </p:cNvPicPr>
          <p:nvPr/>
        </p:nvPicPr>
        <p:blipFill>
          <a:blip r:embed="rId3"/>
          <a:srcRect/>
          <a:stretch>
            <a:fillRect/>
          </a:stretch>
        </p:blipFill>
        <p:spPr bwMode="auto">
          <a:xfrm>
            <a:off x="4051300" y="3548063"/>
            <a:ext cx="4406900" cy="2408237"/>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34822" name="Rectangle 6"/>
          <p:cNvSpPr>
            <a:spLocks noChangeArrowheads="1"/>
          </p:cNvSpPr>
          <p:nvPr/>
        </p:nvSpPr>
        <p:spPr bwMode="auto">
          <a:xfrm>
            <a:off x="4051300" y="3548063"/>
            <a:ext cx="4405313" cy="2405062"/>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89902" y="304800"/>
            <a:ext cx="8347075" cy="3046988"/>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Contesting</a:t>
            </a:r>
            <a:endParaRPr lang="en-US" sz="3600" dirty="0">
              <a:solidFill>
                <a:srgbClr val="FFFF00"/>
              </a:solidFill>
              <a:effectLst>
                <a:outerShdw blurRad="38100" dist="38100" dir="2700000" algn="tl">
                  <a:srgbClr val="000000">
                    <a:alpha val="43137"/>
                  </a:srgbClr>
                </a:outerShdw>
              </a:effectLst>
              <a:latin typeface="Times New Roman"/>
            </a:endParaRPr>
          </a:p>
          <a:p>
            <a:pPr algn="just" defTabSz="381000">
              <a:spcBef>
                <a:spcPct val="20000"/>
              </a:spcBef>
              <a:buClr>
                <a:schemeClr val="bg1"/>
              </a:buClr>
            </a:pPr>
            <a:endParaRPr lang="en-US" sz="2000"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Contesting is often called the ‘sport’ of ham radio.  Almost every  weekend    there is some form of amateur radio contest. Hams get on the  air and    compete to see who can make the most contacts in a limited period of    time.</a:t>
            </a:r>
            <a:endParaRPr lang="en-US" sz="2000" dirty="0">
              <a:solidFill>
                <a:srgbClr val="000000"/>
              </a:solidFill>
              <a:effectLst>
                <a:outerShdw blurRad="38100" dist="38100" dir="2700000" algn="tl">
                  <a:srgbClr val="000000">
                    <a:alpha val="43137"/>
                  </a:srgbClr>
                </a:outerShdw>
              </a:effectLst>
            </a:endParaRPr>
          </a:p>
          <a:p>
            <a:pPr algn="just" defTabSz="381000">
              <a:spcBef>
                <a:spcPct val="20000"/>
              </a:spcBef>
              <a:buClr>
                <a:schemeClr val="bg1"/>
              </a:buClr>
            </a:pPr>
            <a:endParaRPr lang="en-US" sz="2000" dirty="0">
              <a:solidFill>
                <a:srgbClr val="000000"/>
              </a:solidFill>
              <a:effectLst>
                <a:outerShdw blurRad="38100" dist="38100" dir="2700000" algn="tl">
                  <a:srgbClr val="000000">
                    <a:alpha val="43137"/>
                  </a:srgbClr>
                </a:outerShdw>
              </a:effectLst>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You can put your radio skills up against other hams and teams of hams.</a:t>
            </a:r>
            <a:r>
              <a:rPr lang="en-US" sz="2000" dirty="0">
                <a:solidFill>
                  <a:srgbClr val="000000"/>
                </a:solidFill>
                <a:effectLst>
                  <a:outerShdw blurRad="38100" dist="38100" dir="2700000" algn="tl">
                    <a:srgbClr val="000000">
                      <a:alpha val="43137"/>
                    </a:srgbClr>
                  </a:outerShdw>
                </a:effectLst>
              </a:rPr>
              <a:t>  </a:t>
            </a:r>
          </a:p>
        </p:txBody>
      </p:sp>
      <p:pic>
        <p:nvPicPr>
          <p:cNvPr id="36867" name="Picture 3"/>
          <p:cNvPicPr>
            <a:picLocks noChangeAspect="1" noChangeArrowheads="1"/>
          </p:cNvPicPr>
          <p:nvPr/>
        </p:nvPicPr>
        <p:blipFill>
          <a:blip r:embed="rId2"/>
          <a:srcRect/>
          <a:stretch>
            <a:fillRect/>
          </a:stretch>
        </p:blipFill>
        <p:spPr bwMode="auto">
          <a:xfrm>
            <a:off x="450850" y="3603625"/>
            <a:ext cx="4006850" cy="2925763"/>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36868" name="Rectangle 4"/>
          <p:cNvSpPr>
            <a:spLocks noChangeArrowheads="1"/>
          </p:cNvSpPr>
          <p:nvPr/>
        </p:nvSpPr>
        <p:spPr bwMode="auto">
          <a:xfrm>
            <a:off x="450850" y="3603625"/>
            <a:ext cx="4005263" cy="2922588"/>
          </a:xfrm>
          <a:prstGeom prst="rect">
            <a:avLst/>
          </a:prstGeom>
          <a:noFill/>
          <a:ln w="9525">
            <a:noFill/>
            <a:miter lim="800000"/>
            <a:headEnd/>
            <a:tailEnd/>
          </a:ln>
        </p:spPr>
        <p:txBody>
          <a:bodyPr/>
          <a:lstStyle/>
          <a:p>
            <a:endParaRPr lang="en-US" dirty="0"/>
          </a:p>
        </p:txBody>
      </p:sp>
      <p:pic>
        <p:nvPicPr>
          <p:cNvPr id="36869" name="Picture 5"/>
          <p:cNvPicPr>
            <a:picLocks noChangeAspect="1" noChangeArrowheads="1"/>
          </p:cNvPicPr>
          <p:nvPr/>
        </p:nvPicPr>
        <p:blipFill>
          <a:blip r:embed="rId3"/>
          <a:srcRect/>
          <a:stretch>
            <a:fillRect/>
          </a:stretch>
        </p:blipFill>
        <p:spPr bwMode="auto">
          <a:xfrm>
            <a:off x="4686300" y="3605213"/>
            <a:ext cx="3892550" cy="29225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6870" name="Rectangle 6"/>
          <p:cNvSpPr>
            <a:spLocks noChangeArrowheads="1"/>
          </p:cNvSpPr>
          <p:nvPr/>
        </p:nvSpPr>
        <p:spPr bwMode="auto">
          <a:xfrm>
            <a:off x="4684713" y="3605213"/>
            <a:ext cx="3890962" cy="2919412"/>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98462" y="304800"/>
            <a:ext cx="8269287" cy="2308324"/>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Talk to Astronauts</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a:solidFill>
                <a:srgbClr val="FFFFFF"/>
              </a:solidFill>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Yes, it is really possible. Space stations do have ham radio equipment     and licensed ham astronauts often take the time to make contacts with     amateurs on earth. Hams also can use satellites as ‘repeaters in the  sky’  to make contacts with other earth stations over great distances. </a:t>
            </a:r>
          </a:p>
        </p:txBody>
      </p:sp>
      <p:pic>
        <p:nvPicPr>
          <p:cNvPr id="38915" name="Picture 3"/>
          <p:cNvPicPr>
            <a:picLocks noChangeAspect="1" noChangeArrowheads="1"/>
          </p:cNvPicPr>
          <p:nvPr/>
        </p:nvPicPr>
        <p:blipFill>
          <a:blip r:embed="rId2"/>
          <a:srcRect/>
          <a:stretch>
            <a:fillRect/>
          </a:stretch>
        </p:blipFill>
        <p:spPr bwMode="auto">
          <a:xfrm>
            <a:off x="476606" y="3048000"/>
            <a:ext cx="3949700" cy="2867025"/>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38916" name="Rectangle 4"/>
          <p:cNvSpPr>
            <a:spLocks noChangeArrowheads="1"/>
          </p:cNvSpPr>
          <p:nvPr/>
        </p:nvSpPr>
        <p:spPr bwMode="auto">
          <a:xfrm>
            <a:off x="512763" y="3260725"/>
            <a:ext cx="3948112" cy="2863850"/>
          </a:xfrm>
          <a:prstGeom prst="rect">
            <a:avLst/>
          </a:prstGeom>
          <a:noFill/>
          <a:ln w="9525">
            <a:noFill/>
            <a:miter lim="800000"/>
            <a:headEnd/>
            <a:tailEnd/>
          </a:ln>
        </p:spPr>
        <p:txBody>
          <a:bodyPr/>
          <a:lstStyle/>
          <a:p>
            <a:endParaRPr lang="en-US" dirty="0"/>
          </a:p>
        </p:txBody>
      </p:sp>
      <p:pic>
        <p:nvPicPr>
          <p:cNvPr id="38917" name="Picture 5"/>
          <p:cNvPicPr>
            <a:picLocks noChangeAspect="1" noChangeArrowheads="1"/>
          </p:cNvPicPr>
          <p:nvPr/>
        </p:nvPicPr>
        <p:blipFill>
          <a:blip r:embed="rId3"/>
          <a:srcRect/>
          <a:stretch>
            <a:fillRect/>
          </a:stretch>
        </p:blipFill>
        <p:spPr bwMode="auto">
          <a:xfrm>
            <a:off x="4794250" y="3049588"/>
            <a:ext cx="3670300" cy="2865437"/>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38918" name="Rectangle 6"/>
          <p:cNvSpPr>
            <a:spLocks noChangeArrowheads="1"/>
          </p:cNvSpPr>
          <p:nvPr/>
        </p:nvSpPr>
        <p:spPr bwMode="auto">
          <a:xfrm>
            <a:off x="4794250" y="3262313"/>
            <a:ext cx="3668713" cy="2862262"/>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533400" y="228600"/>
            <a:ext cx="7927975" cy="2616101"/>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Digital Communication</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a:solidFill>
                <a:srgbClr val="A0D0FF"/>
              </a:solidFill>
            </a:endParaRPr>
          </a:p>
          <a:p>
            <a:pPr algn="just" defTabSz="381000">
              <a:spcBef>
                <a:spcPct val="20000"/>
              </a:spcBef>
              <a:buClr>
                <a:schemeClr val="bg1"/>
              </a:buClr>
            </a:pPr>
            <a:r>
              <a:rPr lang="en-US" sz="2000" dirty="0">
                <a:solidFill>
                  <a:schemeClr val="bg1"/>
                </a:solidFill>
                <a:effectLst>
                  <a:outerShdw blurRad="38100" dist="38100" dir="2700000" algn="tl">
                    <a:srgbClr val="000000">
                      <a:alpha val="43137"/>
                    </a:srgbClr>
                  </a:outerShdw>
                </a:effectLst>
              </a:rPr>
              <a:t>Connect a computer to your radio and install some software and you     can be communicating digitally over the air.  Some of these digital     modes can be more effective in marginal transmission conditions  and    some even sport error free transmission, using methods of  Forward    Error Correction.   </a:t>
            </a:r>
          </a:p>
        </p:txBody>
      </p:sp>
      <p:pic>
        <p:nvPicPr>
          <p:cNvPr id="40963" name="Picture 3">
            <a:hlinkClick r:id="rId2"/>
          </p:cNvPr>
          <p:cNvPicPr>
            <a:picLocks noChangeAspect="1" noChangeArrowheads="1"/>
          </p:cNvPicPr>
          <p:nvPr/>
        </p:nvPicPr>
        <p:blipFill>
          <a:blip r:embed="rId3"/>
          <a:srcRect/>
          <a:stretch>
            <a:fillRect/>
          </a:stretch>
        </p:blipFill>
        <p:spPr bwMode="auto">
          <a:xfrm>
            <a:off x="676379" y="3200399"/>
            <a:ext cx="7778750" cy="3209925"/>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40964" name="Rectangle 4"/>
          <p:cNvSpPr>
            <a:spLocks noChangeArrowheads="1"/>
          </p:cNvSpPr>
          <p:nvPr/>
        </p:nvSpPr>
        <p:spPr bwMode="auto">
          <a:xfrm>
            <a:off x="684213" y="3375025"/>
            <a:ext cx="7777162" cy="3206750"/>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752600" y="838200"/>
            <a:ext cx="5426075" cy="5078313"/>
          </a:xfrm>
          <a:prstGeom prst="rect">
            <a:avLst/>
          </a:prstGeom>
          <a:noFill/>
          <a:ln w="9525">
            <a:noFill/>
            <a:miter lim="800000"/>
            <a:headEnd/>
            <a:tailEnd/>
          </a:ln>
        </p:spPr>
        <p:txBody>
          <a:bodyPr lIns="0" tIns="0" rIns="0" bIns="0">
            <a:spAutoFit/>
          </a:bodyPr>
          <a:lstStyle/>
          <a:p>
            <a:pPr algn="ct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Syllabus</a:t>
            </a:r>
            <a:endParaRPr lang="en-US" sz="3100" dirty="0">
              <a:solidFill>
                <a:srgbClr val="FFFF00"/>
              </a:solidFill>
              <a:effectLst>
                <a:outerShdw blurRad="38100" dist="38100" dir="2700000" algn="tl">
                  <a:srgbClr val="000000">
                    <a:alpha val="43137"/>
                  </a:srgbClr>
                </a:outerShdw>
              </a:effectLst>
              <a:latin typeface="Trebuchet MS"/>
            </a:endParaRPr>
          </a:p>
          <a:p>
            <a:pPr defTabSz="381000">
              <a:spcBef>
                <a:spcPct val="20000"/>
              </a:spcBef>
            </a:pPr>
            <a:endParaRPr lang="en-US" sz="2400" dirty="0">
              <a:solidFill>
                <a:srgbClr val="FFFFFF"/>
              </a:solidFill>
            </a:endParaRPr>
          </a:p>
          <a:p>
            <a:pPr defTabSz="381000">
              <a:spcBef>
                <a:spcPct val="20000"/>
              </a:spcBef>
              <a:buClr>
                <a:schemeClr val="bg1"/>
              </a:buClr>
            </a:pPr>
            <a:r>
              <a:rPr lang="en-US" sz="2400" dirty="0">
                <a:solidFill>
                  <a:srgbClr val="FFFFFF"/>
                </a:solidFill>
                <a:effectLst>
                  <a:outerShdw blurRad="38100" dist="38100" dir="2700000" algn="tl">
                    <a:srgbClr val="000000">
                      <a:alpha val="43137"/>
                    </a:srgbClr>
                  </a:outerShdw>
                </a:effectLst>
              </a:rPr>
              <a:t>1. What is Amateur Radio?</a:t>
            </a:r>
          </a:p>
          <a:p>
            <a:pPr defTabSz="381000">
              <a:spcBef>
                <a:spcPct val="20000"/>
              </a:spcBef>
              <a:buClr>
                <a:schemeClr val="bg1"/>
              </a:buClr>
            </a:pPr>
            <a:endParaRPr lang="en-US" sz="2400" dirty="0">
              <a:solidFill>
                <a:srgbClr val="FFFFFF"/>
              </a:solidFill>
              <a:effectLst>
                <a:outerShdw blurRad="38100" dist="38100" dir="2700000" algn="tl">
                  <a:srgbClr val="000000">
                    <a:alpha val="43137"/>
                  </a:srgbClr>
                </a:outerShdw>
              </a:effectLst>
            </a:endParaRPr>
          </a:p>
          <a:p>
            <a:pPr defTabSz="381000">
              <a:spcBef>
                <a:spcPct val="20000"/>
              </a:spcBef>
              <a:buClr>
                <a:schemeClr val="bg1"/>
              </a:buClr>
            </a:pPr>
            <a:r>
              <a:rPr lang="en-US" sz="2400" dirty="0">
                <a:solidFill>
                  <a:srgbClr val="FFFFFF"/>
                </a:solidFill>
                <a:effectLst>
                  <a:outerShdw blurRad="38100" dist="38100" dir="2700000" algn="tl">
                    <a:srgbClr val="000000">
                      <a:alpha val="43137"/>
                    </a:srgbClr>
                  </a:outerShdw>
                </a:effectLst>
              </a:rPr>
              <a:t>2.  What Hams do with Amateur Radio</a:t>
            </a:r>
          </a:p>
          <a:p>
            <a:pPr defTabSz="381000">
              <a:spcBef>
                <a:spcPct val="20000"/>
              </a:spcBef>
              <a:buClr>
                <a:schemeClr val="bg1"/>
              </a:buClr>
            </a:pPr>
            <a:endParaRPr lang="en-US" sz="2400" dirty="0">
              <a:solidFill>
                <a:srgbClr val="FFFFFF"/>
              </a:solidFill>
              <a:effectLst>
                <a:outerShdw blurRad="38100" dist="38100" dir="2700000" algn="tl">
                  <a:srgbClr val="000000">
                    <a:alpha val="43137"/>
                  </a:srgbClr>
                </a:outerShdw>
              </a:effectLst>
            </a:endParaRPr>
          </a:p>
          <a:p>
            <a:pPr defTabSz="381000">
              <a:spcBef>
                <a:spcPct val="20000"/>
              </a:spcBef>
              <a:buClr>
                <a:schemeClr val="bg1"/>
              </a:buClr>
            </a:pPr>
            <a:r>
              <a:rPr lang="en-US" sz="2400" dirty="0">
                <a:solidFill>
                  <a:srgbClr val="FFFFFF"/>
                </a:solidFill>
                <a:effectLst>
                  <a:outerShdw blurRad="38100" dist="38100" dir="2700000" algn="tl">
                    <a:srgbClr val="000000">
                      <a:alpha val="43137"/>
                    </a:srgbClr>
                  </a:outerShdw>
                </a:effectLst>
              </a:rPr>
              <a:t>3.  How to Become a Radio Amateur</a:t>
            </a:r>
          </a:p>
          <a:p>
            <a:pPr defTabSz="381000">
              <a:spcBef>
                <a:spcPct val="20000"/>
              </a:spcBef>
              <a:buClr>
                <a:schemeClr val="bg1"/>
              </a:buClr>
            </a:pPr>
            <a:endParaRPr lang="en-US" sz="2400" dirty="0">
              <a:solidFill>
                <a:srgbClr val="FFFFFF"/>
              </a:solidFill>
              <a:effectLst>
                <a:outerShdw blurRad="38100" dist="38100" dir="2700000" algn="tl">
                  <a:srgbClr val="000000">
                    <a:alpha val="43137"/>
                  </a:srgbClr>
                </a:outerShdw>
              </a:effectLst>
            </a:endParaRPr>
          </a:p>
          <a:p>
            <a:pPr defTabSz="381000">
              <a:spcBef>
                <a:spcPct val="20000"/>
              </a:spcBef>
            </a:pPr>
            <a:r>
              <a:rPr lang="en-US" sz="2400" dirty="0">
                <a:solidFill>
                  <a:srgbClr val="FFFFFF"/>
                </a:solidFill>
                <a:effectLst>
                  <a:outerShdw blurRad="38100" dist="38100" dir="2700000" algn="tl">
                    <a:srgbClr val="000000">
                      <a:alpha val="43137"/>
                    </a:srgbClr>
                  </a:outerShdw>
                </a:effectLst>
              </a:rPr>
              <a:t>4.  Your First Station</a:t>
            </a:r>
          </a:p>
          <a:p>
            <a:pPr defTabSz="381000">
              <a:spcBef>
                <a:spcPct val="20000"/>
              </a:spcBef>
              <a:buClr>
                <a:schemeClr val="bg1"/>
              </a:buClr>
            </a:pPr>
            <a:endParaRPr lang="en-US" sz="2400" dirty="0">
              <a:solidFill>
                <a:srgbClr val="FFFFFF"/>
              </a:solidFill>
              <a:effectLst>
                <a:outerShdw blurRad="38100" dist="38100" dir="2700000" algn="tl">
                  <a:srgbClr val="000000">
                    <a:alpha val="43137"/>
                  </a:srgbClr>
                </a:outerShdw>
              </a:effectLst>
            </a:endParaRPr>
          </a:p>
          <a:p>
            <a:pPr defTabSz="381000">
              <a:spcBef>
                <a:spcPct val="20000"/>
              </a:spcBef>
            </a:pPr>
            <a:r>
              <a:rPr lang="en-US" sz="2400" dirty="0">
                <a:solidFill>
                  <a:srgbClr val="FFFFFF"/>
                </a:solidFill>
                <a:effectLst>
                  <a:outerShdw blurRad="38100" dist="38100" dir="2700000" algn="tl">
                    <a:srgbClr val="000000">
                      <a:alpha val="43137"/>
                    </a:srgbClr>
                  </a:outerShdw>
                </a:effectLst>
              </a:rPr>
              <a:t>5.  Why Join a Local Club?   </a:t>
            </a:r>
          </a:p>
        </p:txBody>
      </p:sp>
    </p:spTree>
  </p:cSld>
  <p:clrMapOvr>
    <a:masterClrMapping/>
  </p:clrMapOvr>
  <p:transition spd="slow" advClick="0">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04800" y="228600"/>
            <a:ext cx="8401050" cy="2308324"/>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Internet Communication</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a:solidFill>
                <a:srgbClr val="FFFFFF"/>
              </a:solidFill>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Using some of the latest technologies, hams can supplement a modest    station with Internet connections. Using features such as D-STAR,    Echolink, or IRLP on a local repeater, a ham in Maine can talk to one in    Vancouver or even Australia using a simple hand-held transceiver.</a:t>
            </a:r>
            <a:r>
              <a:rPr lang="en-US" sz="2000" dirty="0">
                <a:solidFill>
                  <a:srgbClr val="000000"/>
                </a:solidFill>
                <a:effectLst>
                  <a:outerShdw blurRad="38100" dist="38100" dir="2700000" algn="tl">
                    <a:srgbClr val="000000">
                      <a:alpha val="43137"/>
                    </a:srgbClr>
                  </a:outerShdw>
                </a:effectLst>
              </a:rPr>
              <a:t>  </a:t>
            </a:r>
          </a:p>
        </p:txBody>
      </p:sp>
      <p:pic>
        <p:nvPicPr>
          <p:cNvPr id="43011" name="Picture 3"/>
          <p:cNvPicPr>
            <a:picLocks noChangeAspect="1" noChangeArrowheads="1"/>
          </p:cNvPicPr>
          <p:nvPr/>
        </p:nvPicPr>
        <p:blipFill>
          <a:blip r:embed="rId2"/>
          <a:srcRect/>
          <a:stretch>
            <a:fillRect/>
          </a:stretch>
        </p:blipFill>
        <p:spPr bwMode="auto">
          <a:xfrm>
            <a:off x="971550" y="2973388"/>
            <a:ext cx="7181850" cy="3438525"/>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43012" name="Rectangle 4"/>
          <p:cNvSpPr>
            <a:spLocks noChangeArrowheads="1"/>
          </p:cNvSpPr>
          <p:nvPr/>
        </p:nvSpPr>
        <p:spPr bwMode="auto">
          <a:xfrm>
            <a:off x="969963" y="2971800"/>
            <a:ext cx="7180262" cy="3435350"/>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962819" y="152632"/>
            <a:ext cx="7212013" cy="1754326"/>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Slow Scan Television</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a:solidFill>
                <a:srgbClr val="FFFFFF"/>
              </a:solidFill>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Using a PC with specialized software, you can send pictures    around the world.</a:t>
            </a:r>
            <a:r>
              <a:rPr lang="en-US" sz="2000" dirty="0">
                <a:solidFill>
                  <a:srgbClr val="000000"/>
                </a:solidFill>
                <a:effectLst>
                  <a:outerShdw blurRad="38100" dist="38100" dir="2700000" algn="tl">
                    <a:srgbClr val="000000">
                      <a:alpha val="43137"/>
                    </a:srgbClr>
                  </a:outerShdw>
                </a:effectLst>
              </a:rPr>
              <a:t> </a:t>
            </a:r>
            <a:r>
              <a:rPr lang="en-US" sz="2400" dirty="0">
                <a:solidFill>
                  <a:srgbClr val="000000"/>
                </a:solidFill>
                <a:effectLst>
                  <a:outerShdw blurRad="38100" dist="38100" dir="2700000" algn="tl">
                    <a:srgbClr val="000000">
                      <a:alpha val="43137"/>
                    </a:srgbClr>
                  </a:outerShdw>
                </a:effectLst>
              </a:rPr>
              <a:t> </a:t>
            </a:r>
          </a:p>
        </p:txBody>
      </p:sp>
      <p:pic>
        <p:nvPicPr>
          <p:cNvPr id="45059" name="Picture 3"/>
          <p:cNvPicPr>
            <a:picLocks noChangeAspect="1" noChangeArrowheads="1"/>
          </p:cNvPicPr>
          <p:nvPr/>
        </p:nvPicPr>
        <p:blipFill>
          <a:blip r:embed="rId2"/>
          <a:srcRect/>
          <a:stretch>
            <a:fillRect/>
          </a:stretch>
        </p:blipFill>
        <p:spPr bwMode="auto">
          <a:xfrm>
            <a:off x="713184" y="2057400"/>
            <a:ext cx="7717632" cy="4800600"/>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
        <p:nvSpPr>
          <p:cNvPr id="45060" name="Rectangle 4"/>
          <p:cNvSpPr>
            <a:spLocks noChangeArrowheads="1"/>
          </p:cNvSpPr>
          <p:nvPr/>
        </p:nvSpPr>
        <p:spPr bwMode="auto">
          <a:xfrm>
            <a:off x="1598613" y="2462213"/>
            <a:ext cx="5948362" cy="4081462"/>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400050" y="228600"/>
            <a:ext cx="8450263" cy="3046988"/>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Satellite Communications</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2000" dirty="0">
              <a:solidFill>
                <a:srgbClr val="FFFFFF"/>
              </a:solidFill>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Amateur Radio satellites use specially allocated frequencies to facilitate    communication between amateur radio stations. </a:t>
            </a:r>
          </a:p>
          <a:p>
            <a:pPr algn="just" defTabSz="381000">
              <a:spcBef>
                <a:spcPct val="20000"/>
              </a:spcBef>
              <a:buClr>
                <a:schemeClr val="bg1"/>
              </a:buClr>
            </a:pPr>
            <a:endParaRPr lang="en-US" sz="2000"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These satellites can be used for free by licensed amateur radio operators   for voice and data communications.  Currently, satellites in orbit act as   repeaters, linear transponders, or store and forward digital relays.  </a:t>
            </a:r>
            <a:r>
              <a:rPr lang="en-US" sz="2000" dirty="0">
                <a:solidFill>
                  <a:srgbClr val="000000"/>
                </a:solidFill>
                <a:effectLst>
                  <a:outerShdw blurRad="38100" dist="38100" dir="2700000" algn="tl">
                    <a:srgbClr val="000000">
                      <a:alpha val="43137"/>
                    </a:srgbClr>
                  </a:outerShdw>
                </a:effectLst>
              </a:rPr>
              <a:t> </a:t>
            </a:r>
          </a:p>
        </p:txBody>
      </p:sp>
      <p:pic>
        <p:nvPicPr>
          <p:cNvPr id="47107" name="Picture 3"/>
          <p:cNvPicPr>
            <a:picLocks noChangeAspect="1" noChangeArrowheads="1"/>
          </p:cNvPicPr>
          <p:nvPr/>
        </p:nvPicPr>
        <p:blipFill>
          <a:blip r:embed="rId2"/>
          <a:srcRect/>
          <a:stretch>
            <a:fillRect/>
          </a:stretch>
        </p:blipFill>
        <p:spPr bwMode="auto">
          <a:xfrm>
            <a:off x="717862" y="3505200"/>
            <a:ext cx="2406650" cy="3208337"/>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sp>
        <p:nvSpPr>
          <p:cNvPr id="47108" name="Rectangle 4"/>
          <p:cNvSpPr>
            <a:spLocks noChangeArrowheads="1"/>
          </p:cNvSpPr>
          <p:nvPr/>
        </p:nvSpPr>
        <p:spPr bwMode="auto">
          <a:xfrm>
            <a:off x="741363" y="3433763"/>
            <a:ext cx="2405062" cy="3205162"/>
          </a:xfrm>
          <a:prstGeom prst="rect">
            <a:avLst/>
          </a:prstGeom>
          <a:noFill/>
          <a:ln w="9525">
            <a:noFill/>
            <a:miter lim="800000"/>
            <a:headEnd/>
            <a:tailEnd/>
          </a:ln>
        </p:spPr>
        <p:txBody>
          <a:bodyPr/>
          <a:lstStyle/>
          <a:p>
            <a:endParaRPr lang="en-US" dirty="0"/>
          </a:p>
        </p:txBody>
      </p:sp>
      <p:pic>
        <p:nvPicPr>
          <p:cNvPr id="47109" name="Picture 5"/>
          <p:cNvPicPr>
            <a:picLocks noChangeAspect="1" noChangeArrowheads="1"/>
          </p:cNvPicPr>
          <p:nvPr/>
        </p:nvPicPr>
        <p:blipFill>
          <a:blip r:embed="rId3"/>
          <a:srcRect/>
          <a:stretch>
            <a:fillRect/>
          </a:stretch>
        </p:blipFill>
        <p:spPr bwMode="auto">
          <a:xfrm>
            <a:off x="3594100" y="3503064"/>
            <a:ext cx="4806950" cy="3208337"/>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sp>
        <p:nvSpPr>
          <p:cNvPr id="47110" name="Rectangle 6"/>
          <p:cNvSpPr>
            <a:spLocks noChangeArrowheads="1"/>
          </p:cNvSpPr>
          <p:nvPr/>
        </p:nvSpPr>
        <p:spPr bwMode="auto">
          <a:xfrm>
            <a:off x="3594100" y="3433763"/>
            <a:ext cx="4805363" cy="3205162"/>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398462" y="228600"/>
            <a:ext cx="8548687" cy="3970318"/>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Morse Code (CW)</a:t>
            </a:r>
            <a:endParaRPr lang="en-US" sz="3600" dirty="0">
              <a:solidFill>
                <a:srgbClr val="FFFF00"/>
              </a:solidFill>
              <a:effectLst>
                <a:outerShdw blurRad="38100" dist="38100" dir="2700000" algn="tl">
                  <a:srgbClr val="000000">
                    <a:alpha val="43137"/>
                  </a:srgbClr>
                </a:outerShdw>
              </a:effectLst>
              <a:latin typeface="Trebuchet MS"/>
            </a:endParaRPr>
          </a:p>
          <a:p>
            <a:pPr defTabSz="381000">
              <a:spcBef>
                <a:spcPct val="20000"/>
              </a:spcBef>
              <a:buClr>
                <a:schemeClr val="bg1"/>
              </a:buClr>
            </a:pPr>
            <a:endParaRPr lang="en-US" sz="2000" dirty="0">
              <a:solidFill>
                <a:srgbClr val="FFFFFF"/>
              </a:solidFill>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Morse Code is the original digital mode.  It’s a method of transmitting text   as  a series of on-off tones that can be directly understood by a skilled   listener.   The code consists of sequences of short and long signals called   ‘dits’ and  ‘dahs’ which represent all 26 Roman letters, as well as numbers,    punctuation, and prosigns. </a:t>
            </a:r>
          </a:p>
          <a:p>
            <a:pPr algn="just" defTabSz="381000">
              <a:spcBef>
                <a:spcPct val="20000"/>
              </a:spcBef>
              <a:buClr>
                <a:schemeClr val="bg1"/>
              </a:buClr>
            </a:pPr>
            <a:endParaRPr lang="en-US" sz="2000"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Though no longer required for licensing in most countries, “CW” or    continuous wave is still a popular operating mode among amateur radio    operators today.  Many consider it to be the language of ham radio.</a:t>
            </a:r>
          </a:p>
        </p:txBody>
      </p:sp>
      <p:pic>
        <p:nvPicPr>
          <p:cNvPr id="49155" name="Picture 3"/>
          <p:cNvPicPr>
            <a:picLocks noChangeAspect="1" noChangeArrowheads="1"/>
          </p:cNvPicPr>
          <p:nvPr/>
        </p:nvPicPr>
        <p:blipFill>
          <a:blip r:embed="rId2"/>
          <a:srcRect/>
          <a:stretch>
            <a:fillRect/>
          </a:stretch>
        </p:blipFill>
        <p:spPr bwMode="auto">
          <a:xfrm>
            <a:off x="457200" y="4495800"/>
            <a:ext cx="2749550" cy="1838325"/>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sp>
        <p:nvSpPr>
          <p:cNvPr id="49156" name="Rectangle 4"/>
          <p:cNvSpPr>
            <a:spLocks noChangeArrowheads="1"/>
          </p:cNvSpPr>
          <p:nvPr/>
        </p:nvSpPr>
        <p:spPr bwMode="auto">
          <a:xfrm>
            <a:off x="455613" y="4346575"/>
            <a:ext cx="2747962" cy="1835150"/>
          </a:xfrm>
          <a:prstGeom prst="rect">
            <a:avLst/>
          </a:prstGeom>
          <a:noFill/>
          <a:ln w="9525">
            <a:noFill/>
            <a:miter lim="800000"/>
            <a:headEnd/>
            <a:tailEnd/>
          </a:ln>
        </p:spPr>
        <p:txBody>
          <a:bodyPr/>
          <a:lstStyle/>
          <a:p>
            <a:endParaRPr lang="en-US" dirty="0"/>
          </a:p>
        </p:txBody>
      </p:sp>
      <p:pic>
        <p:nvPicPr>
          <p:cNvPr id="49157" name="Picture 5"/>
          <p:cNvPicPr>
            <a:picLocks noChangeAspect="1" noChangeArrowheads="1"/>
          </p:cNvPicPr>
          <p:nvPr/>
        </p:nvPicPr>
        <p:blipFill>
          <a:blip r:embed="rId3"/>
          <a:srcRect/>
          <a:stretch>
            <a:fillRect/>
          </a:stretch>
        </p:blipFill>
        <p:spPr bwMode="auto">
          <a:xfrm>
            <a:off x="3422650" y="4497388"/>
            <a:ext cx="2578100" cy="1836737"/>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sp>
        <p:nvSpPr>
          <p:cNvPr id="49158" name="Rectangle 6"/>
          <p:cNvSpPr>
            <a:spLocks noChangeArrowheads="1"/>
          </p:cNvSpPr>
          <p:nvPr/>
        </p:nvSpPr>
        <p:spPr bwMode="auto">
          <a:xfrm>
            <a:off x="3422650" y="4348163"/>
            <a:ext cx="2576513" cy="1833562"/>
          </a:xfrm>
          <a:prstGeom prst="rect">
            <a:avLst/>
          </a:prstGeom>
          <a:noFill/>
          <a:ln w="9525">
            <a:noFill/>
            <a:miter lim="800000"/>
            <a:headEnd/>
            <a:tailEnd/>
          </a:ln>
        </p:spPr>
        <p:txBody>
          <a:bodyPr/>
          <a:lstStyle/>
          <a:p>
            <a:endParaRPr lang="en-US" dirty="0"/>
          </a:p>
        </p:txBody>
      </p:sp>
      <p:pic>
        <p:nvPicPr>
          <p:cNvPr id="49159" name="Picture 7"/>
          <p:cNvPicPr>
            <a:picLocks noChangeAspect="1" noChangeArrowheads="1"/>
          </p:cNvPicPr>
          <p:nvPr/>
        </p:nvPicPr>
        <p:blipFill>
          <a:blip r:embed="rId4"/>
          <a:srcRect/>
          <a:stretch>
            <a:fillRect/>
          </a:stretch>
        </p:blipFill>
        <p:spPr bwMode="auto">
          <a:xfrm>
            <a:off x="6280150" y="4495800"/>
            <a:ext cx="2430463" cy="1836737"/>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sp>
        <p:nvSpPr>
          <p:cNvPr id="49160" name="Rectangle 8"/>
          <p:cNvSpPr>
            <a:spLocks noChangeArrowheads="1"/>
          </p:cNvSpPr>
          <p:nvPr/>
        </p:nvSpPr>
        <p:spPr bwMode="auto">
          <a:xfrm>
            <a:off x="6280150" y="4348163"/>
            <a:ext cx="2428875" cy="1833562"/>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328999" y="228600"/>
            <a:ext cx="7767637" cy="1822037"/>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3200" dirty="0">
                <a:solidFill>
                  <a:srgbClr val="FFFF00"/>
                </a:solidFill>
                <a:effectLst>
                  <a:outerShdw blurRad="38100" dist="38100" dir="2700000" algn="tl">
                    <a:srgbClr val="000000">
                      <a:alpha val="43137"/>
                    </a:srgbClr>
                  </a:outerShdw>
                </a:effectLst>
                <a:latin typeface="Trebuchet MS"/>
              </a:rPr>
              <a:t>Amateur Radio Direction Finding (ARDF)</a:t>
            </a:r>
            <a:endParaRPr lang="en-US" sz="36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3600" dirty="0">
              <a:solidFill>
                <a:srgbClr val="000000"/>
              </a:solidFill>
              <a:latin typeface="Times New Roman"/>
            </a:endParaRPr>
          </a:p>
          <a:p>
            <a:pPr defTabSz="381000">
              <a:spcBef>
                <a:spcPct val="20000"/>
              </a:spcBef>
              <a:buClr>
                <a:schemeClr val="bg1"/>
              </a:buClr>
            </a:pPr>
            <a:endParaRPr lang="en-US" sz="3600" dirty="0">
              <a:solidFill>
                <a:srgbClr val="000000"/>
              </a:solidFill>
              <a:latin typeface="Times New Roman"/>
            </a:endParaRPr>
          </a:p>
        </p:txBody>
      </p:sp>
      <p:pic>
        <p:nvPicPr>
          <p:cNvPr id="50179" name="Picture 3"/>
          <p:cNvPicPr>
            <a:picLocks noChangeAspect="1" noChangeArrowheads="1"/>
          </p:cNvPicPr>
          <p:nvPr/>
        </p:nvPicPr>
        <p:blipFill>
          <a:blip r:embed="rId2"/>
          <a:srcRect/>
          <a:stretch>
            <a:fillRect/>
          </a:stretch>
        </p:blipFill>
        <p:spPr bwMode="auto">
          <a:xfrm>
            <a:off x="342900" y="990600"/>
            <a:ext cx="1906588" cy="2859087"/>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pic>
        <p:nvPicPr>
          <p:cNvPr id="50180" name="Picture 4"/>
          <p:cNvPicPr>
            <a:picLocks noChangeAspect="1" noChangeArrowheads="1"/>
          </p:cNvPicPr>
          <p:nvPr/>
        </p:nvPicPr>
        <p:blipFill>
          <a:blip r:embed="rId3"/>
          <a:srcRect/>
          <a:stretch>
            <a:fillRect/>
          </a:stretch>
        </p:blipFill>
        <p:spPr bwMode="auto">
          <a:xfrm>
            <a:off x="2515862" y="990600"/>
            <a:ext cx="3808738" cy="2860675"/>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pic>
        <p:nvPicPr>
          <p:cNvPr id="50181" name="Picture 5"/>
          <p:cNvPicPr>
            <a:picLocks noChangeAspect="1" noChangeArrowheads="1"/>
          </p:cNvPicPr>
          <p:nvPr/>
        </p:nvPicPr>
        <p:blipFill>
          <a:blip r:embed="rId4"/>
          <a:srcRect/>
          <a:stretch>
            <a:fillRect/>
          </a:stretch>
        </p:blipFill>
        <p:spPr bwMode="auto">
          <a:xfrm>
            <a:off x="6553200" y="990600"/>
            <a:ext cx="2306638" cy="2860675"/>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sp>
        <p:nvSpPr>
          <p:cNvPr id="50182" name="Text Box 6"/>
          <p:cNvSpPr txBox="1">
            <a:spLocks noChangeArrowheads="1"/>
          </p:cNvSpPr>
          <p:nvPr/>
        </p:nvSpPr>
        <p:spPr bwMode="auto">
          <a:xfrm>
            <a:off x="393700" y="4114800"/>
            <a:ext cx="8355013" cy="2585323"/>
          </a:xfrm>
          <a:prstGeom prst="rect">
            <a:avLst/>
          </a:prstGeom>
          <a:noFill/>
          <a:ln w="9525">
            <a:noFill/>
            <a:miter lim="800000"/>
            <a:headEnd/>
            <a:tailEnd/>
          </a:ln>
        </p:spPr>
        <p:txBody>
          <a:bodyPr lIns="0" tIns="0" rIns="0" bIns="0">
            <a:spAutoFit/>
          </a:bodyPr>
          <a:lstStyle/>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Radio Direction Finding has many purposes, both practical and fun.  It can be used to track down interference, assist in search and rescue, find hidden transmitters in a fox hunt, or even track animals that have been equipped with radio transmitting devices.  </a:t>
            </a:r>
          </a:p>
          <a:p>
            <a:pPr algn="just" defTabSz="381000">
              <a:spcBef>
                <a:spcPct val="20000"/>
              </a:spcBef>
              <a:buClr>
                <a:schemeClr val="bg1"/>
              </a:buClr>
            </a:pPr>
            <a:endParaRPr lang="en-US" sz="2000"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In some places, ARDF competitions are organized, which awards those who can locate hidden transmitters the fastest. This specialized skill combines knowledge of radio signals and orienteering.</a:t>
            </a:r>
          </a:p>
        </p:txBody>
      </p:sp>
    </p:spTree>
  </p:cSld>
  <p:clrMapOvr>
    <a:masterClrMapping/>
  </p:clrMapOvr>
  <p:transition spd="slow" advClick="0">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514350" y="228600"/>
            <a:ext cx="8058150" cy="6561796"/>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000" dirty="0">
                <a:solidFill>
                  <a:srgbClr val="FFFF00"/>
                </a:solidFill>
                <a:effectLst>
                  <a:outerShdw blurRad="38100" dist="38100" dir="2700000" algn="tl">
                    <a:srgbClr val="000000">
                      <a:alpha val="43137"/>
                    </a:srgbClr>
                  </a:outerShdw>
                </a:effectLst>
                <a:latin typeface="Trebuchet MS"/>
              </a:rPr>
              <a:t>How to Become a Radio Amateur</a:t>
            </a:r>
            <a:endParaRPr lang="en-US" sz="4000" dirty="0">
              <a:solidFill>
                <a:srgbClr val="FFFF00"/>
              </a:solidFill>
              <a:effectLst>
                <a:outerShdw blurRad="38100" dist="38100" dir="2700000" algn="tl">
                  <a:srgbClr val="000000">
                    <a:alpha val="43137"/>
                  </a:srgbClr>
                </a:outerShdw>
              </a:effectLst>
              <a:latin typeface="Times New Roman"/>
            </a:endParaRPr>
          </a:p>
          <a:p>
            <a:pPr defTabSz="381000">
              <a:spcBef>
                <a:spcPct val="20000"/>
              </a:spcBef>
              <a:buClr>
                <a:schemeClr val="bg1"/>
              </a:buClr>
            </a:pPr>
            <a:endParaRPr lang="en-US" sz="1200" dirty="0">
              <a:solidFill>
                <a:srgbClr val="FFFFFF"/>
              </a:solidFill>
            </a:endParaRPr>
          </a:p>
          <a:p>
            <a:pPr algn="just" defTabSz="381000">
              <a:spcBef>
                <a:spcPct val="20000"/>
              </a:spcBef>
              <a:buClr>
                <a:schemeClr val="bg1"/>
              </a:buClr>
            </a:pPr>
            <a:r>
              <a:rPr lang="en-US" dirty="0">
                <a:solidFill>
                  <a:srgbClr val="FFFFFF"/>
                </a:solidFill>
                <a:effectLst>
                  <a:outerShdw blurRad="38100" dist="38100" dir="2700000" algn="tl">
                    <a:srgbClr val="000000">
                      <a:alpha val="43137"/>
                    </a:srgbClr>
                  </a:outerShdw>
                </a:effectLst>
              </a:rPr>
              <a:t>The government regulatory agency that issues Amateur Radio   licenses in the United States is the FCC.</a:t>
            </a:r>
          </a:p>
          <a:p>
            <a:pPr algn="just" defTabSz="381000">
              <a:spcBef>
                <a:spcPct val="20000"/>
              </a:spcBef>
              <a:buClr>
                <a:schemeClr val="bg1"/>
              </a:buClr>
            </a:pPr>
            <a:endParaRPr lang="en-US"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dirty="0">
                <a:solidFill>
                  <a:srgbClr val="FFFFFF"/>
                </a:solidFill>
                <a:effectLst>
                  <a:outerShdw blurRad="38100" dist="38100" dir="2700000" algn="tl">
                    <a:srgbClr val="000000">
                      <a:alpha val="43137"/>
                    </a:srgbClr>
                  </a:outerShdw>
                </a:effectLst>
              </a:rPr>
              <a:t>To earn your initial license, you must pass a 35 question multiple   choice examination that covers topics such as:</a:t>
            </a:r>
          </a:p>
          <a:p>
            <a:pPr defTabSz="381000">
              <a:spcBef>
                <a:spcPct val="20000"/>
              </a:spcBef>
              <a:buClr>
                <a:schemeClr val="bg1"/>
              </a:buClr>
            </a:pPr>
            <a:endParaRPr lang="en-US" sz="2000" dirty="0">
              <a:solidFill>
                <a:srgbClr val="FFFFFF"/>
              </a:solidFill>
              <a:effectLst>
                <a:outerShdw blurRad="38100" dist="38100" dir="2700000" algn="tl">
                  <a:srgbClr val="000000">
                    <a:alpha val="43137"/>
                  </a:srgbClr>
                </a:outerShdw>
              </a:effectLst>
            </a:endParaRPr>
          </a:p>
          <a:p>
            <a:pPr marL="342900" indent="-342900" defTabSz="381000">
              <a:spcBef>
                <a:spcPct val="20000"/>
              </a:spcBef>
              <a:buClr>
                <a:schemeClr val="bg1"/>
              </a:buClr>
              <a:buFont typeface="Arial" pitchFamily="34" charset="0"/>
              <a:buChar char="•"/>
            </a:pPr>
            <a:r>
              <a:rPr lang="en-US" b="1" i="1" dirty="0">
                <a:solidFill>
                  <a:srgbClr val="FFFFFF"/>
                </a:solidFill>
                <a:effectLst>
                  <a:outerShdw blurRad="38100" dist="38100" dir="2700000" algn="tl">
                    <a:srgbClr val="000000">
                      <a:alpha val="43137"/>
                    </a:srgbClr>
                  </a:outerShdw>
                </a:effectLst>
              </a:rPr>
              <a:t>Radio and Electronic Fundamentals</a:t>
            </a:r>
          </a:p>
          <a:p>
            <a:pPr marL="342900" indent="-342900" defTabSz="381000">
              <a:spcBef>
                <a:spcPct val="20000"/>
              </a:spcBef>
              <a:buClr>
                <a:schemeClr val="bg1"/>
              </a:buClr>
              <a:buFont typeface="Arial" pitchFamily="34" charset="0"/>
              <a:buChar char="•"/>
            </a:pPr>
            <a:endParaRPr lang="en-US" b="1" i="1" dirty="0">
              <a:solidFill>
                <a:srgbClr val="FFFFFF"/>
              </a:solidFill>
              <a:effectLst>
                <a:outerShdw blurRad="38100" dist="38100" dir="2700000" algn="tl">
                  <a:srgbClr val="000000">
                    <a:alpha val="43137"/>
                  </a:srgbClr>
                </a:outerShdw>
              </a:effectLst>
            </a:endParaRPr>
          </a:p>
          <a:p>
            <a:pPr marL="342900" indent="-342900" defTabSz="381000">
              <a:spcBef>
                <a:spcPct val="20000"/>
              </a:spcBef>
              <a:buFont typeface="Arial" pitchFamily="34" charset="0"/>
              <a:buChar char="•"/>
            </a:pPr>
            <a:r>
              <a:rPr lang="en-US" b="1" i="1" dirty="0">
                <a:solidFill>
                  <a:srgbClr val="FFFFFF"/>
                </a:solidFill>
                <a:effectLst>
                  <a:outerShdw blurRad="38100" dist="38100" dir="2700000" algn="tl">
                    <a:srgbClr val="000000">
                      <a:alpha val="43137"/>
                    </a:srgbClr>
                  </a:outerShdw>
                </a:effectLst>
              </a:rPr>
              <a:t>Operating Station Equipment</a:t>
            </a:r>
          </a:p>
          <a:p>
            <a:pPr marL="342900" indent="-342900" defTabSz="381000">
              <a:spcBef>
                <a:spcPct val="20000"/>
              </a:spcBef>
              <a:buClr>
                <a:schemeClr val="bg1"/>
              </a:buClr>
              <a:buFont typeface="Arial" pitchFamily="34" charset="0"/>
              <a:buChar char="•"/>
            </a:pPr>
            <a:endParaRPr lang="en-US" b="1" i="1" dirty="0">
              <a:solidFill>
                <a:srgbClr val="FFFFFF"/>
              </a:solidFill>
              <a:effectLst>
                <a:outerShdw blurRad="38100" dist="38100" dir="2700000" algn="tl">
                  <a:srgbClr val="000000">
                    <a:alpha val="43137"/>
                  </a:srgbClr>
                </a:outerShdw>
              </a:effectLst>
            </a:endParaRPr>
          </a:p>
          <a:p>
            <a:pPr marL="342900" indent="-342900" defTabSz="381000">
              <a:spcBef>
                <a:spcPct val="20000"/>
              </a:spcBef>
              <a:buClr>
                <a:schemeClr val="bg1"/>
              </a:buClr>
              <a:buFont typeface="Arial" pitchFamily="34" charset="0"/>
              <a:buChar char="•"/>
            </a:pPr>
            <a:r>
              <a:rPr lang="en-US" b="1" i="1" dirty="0">
                <a:solidFill>
                  <a:srgbClr val="FFFFFF"/>
                </a:solidFill>
                <a:effectLst>
                  <a:outerShdw blurRad="38100" dist="38100" dir="2700000" algn="tl">
                    <a:srgbClr val="000000">
                      <a:alpha val="43137"/>
                    </a:srgbClr>
                  </a:outerShdw>
                </a:effectLst>
              </a:rPr>
              <a:t>How to Communicate with Other Hams</a:t>
            </a:r>
          </a:p>
          <a:p>
            <a:pPr marL="342900" indent="-342900" defTabSz="381000">
              <a:spcBef>
                <a:spcPct val="20000"/>
              </a:spcBef>
              <a:buClr>
                <a:schemeClr val="bg1"/>
              </a:buClr>
              <a:buFont typeface="Arial" pitchFamily="34" charset="0"/>
              <a:buChar char="•"/>
            </a:pPr>
            <a:endParaRPr lang="en-US" b="1" i="1" dirty="0">
              <a:solidFill>
                <a:srgbClr val="FFFFFF"/>
              </a:solidFill>
              <a:effectLst>
                <a:outerShdw blurRad="38100" dist="38100" dir="2700000" algn="tl">
                  <a:srgbClr val="000000">
                    <a:alpha val="43137"/>
                  </a:srgbClr>
                </a:outerShdw>
              </a:effectLst>
            </a:endParaRPr>
          </a:p>
          <a:p>
            <a:pPr marL="342900" indent="-342900" defTabSz="381000">
              <a:spcBef>
                <a:spcPct val="20000"/>
              </a:spcBef>
              <a:buClr>
                <a:schemeClr val="bg1"/>
              </a:buClr>
              <a:buFont typeface="Arial" pitchFamily="34" charset="0"/>
              <a:buChar char="•"/>
            </a:pPr>
            <a:r>
              <a:rPr lang="en-US" b="1" i="1" dirty="0">
                <a:solidFill>
                  <a:srgbClr val="FFFFFF"/>
                </a:solidFill>
                <a:effectLst>
                  <a:outerShdw blurRad="38100" dist="38100" dir="2700000" algn="tl">
                    <a:srgbClr val="000000">
                      <a:alpha val="43137"/>
                    </a:srgbClr>
                  </a:outerShdw>
                </a:effectLst>
              </a:rPr>
              <a:t>Licensing Regulations</a:t>
            </a:r>
          </a:p>
          <a:p>
            <a:pPr marL="342900" indent="-342900" defTabSz="381000">
              <a:spcBef>
                <a:spcPct val="20000"/>
              </a:spcBef>
              <a:buClr>
                <a:schemeClr val="bg1"/>
              </a:buClr>
              <a:buFont typeface="Arial" pitchFamily="34" charset="0"/>
              <a:buChar char="•"/>
            </a:pPr>
            <a:endParaRPr lang="en-US" b="1" i="1" dirty="0">
              <a:solidFill>
                <a:srgbClr val="FFFFFF"/>
              </a:solidFill>
              <a:effectLst>
                <a:outerShdw blurRad="38100" dist="38100" dir="2700000" algn="tl">
                  <a:srgbClr val="000000">
                    <a:alpha val="43137"/>
                  </a:srgbClr>
                </a:outerShdw>
              </a:effectLst>
            </a:endParaRPr>
          </a:p>
          <a:p>
            <a:pPr marL="342900" indent="-342900" defTabSz="381000">
              <a:spcBef>
                <a:spcPct val="20000"/>
              </a:spcBef>
              <a:buClr>
                <a:schemeClr val="bg1"/>
              </a:buClr>
              <a:buFont typeface="Arial" pitchFamily="34" charset="0"/>
              <a:buChar char="•"/>
            </a:pPr>
            <a:r>
              <a:rPr lang="en-US" b="1" i="1" dirty="0">
                <a:solidFill>
                  <a:srgbClr val="FFFFFF"/>
                </a:solidFill>
                <a:effectLst>
                  <a:outerShdw blurRad="38100" dist="38100" dir="2700000" algn="tl">
                    <a:srgbClr val="000000">
                      <a:alpha val="43137"/>
                    </a:srgbClr>
                  </a:outerShdw>
                </a:effectLst>
              </a:rPr>
              <a:t>Operating Regulations</a:t>
            </a:r>
            <a:endParaRPr lang="en-US" dirty="0">
              <a:solidFill>
                <a:srgbClr val="FFFFFF"/>
              </a:solidFill>
              <a:effectLst>
                <a:outerShdw blurRad="38100" dist="38100" dir="2700000" algn="tl">
                  <a:srgbClr val="000000">
                    <a:alpha val="43137"/>
                  </a:srgbClr>
                </a:outerShdw>
              </a:effectLst>
            </a:endParaRPr>
          </a:p>
          <a:p>
            <a:pPr marL="342900" indent="-342900" defTabSz="381000">
              <a:spcBef>
                <a:spcPct val="20000"/>
              </a:spcBef>
              <a:buClr>
                <a:schemeClr val="bg1"/>
              </a:buClr>
              <a:buFont typeface="Arial" pitchFamily="34" charset="0"/>
              <a:buChar char="•"/>
            </a:pPr>
            <a:endParaRPr lang="en-US" b="1" i="1" dirty="0">
              <a:solidFill>
                <a:srgbClr val="FFFFFF"/>
              </a:solidFill>
              <a:effectLst>
                <a:outerShdw blurRad="38100" dist="38100" dir="2700000" algn="tl">
                  <a:srgbClr val="000000">
                    <a:alpha val="43137"/>
                  </a:srgbClr>
                </a:outerShdw>
              </a:effectLst>
            </a:endParaRPr>
          </a:p>
          <a:p>
            <a:pPr marL="342900" indent="-342900" defTabSz="381000">
              <a:spcBef>
                <a:spcPct val="20000"/>
              </a:spcBef>
              <a:buClr>
                <a:schemeClr val="bg1"/>
              </a:buClr>
              <a:buFont typeface="Arial" pitchFamily="34" charset="0"/>
              <a:buChar char="•"/>
            </a:pPr>
            <a:r>
              <a:rPr lang="en-US" b="1" i="1" dirty="0">
                <a:solidFill>
                  <a:srgbClr val="FFFFFF"/>
                </a:solidFill>
                <a:effectLst>
                  <a:outerShdw blurRad="38100" dist="38100" dir="2700000" algn="tl">
                    <a:srgbClr val="000000">
                      <a:alpha val="43137"/>
                    </a:srgbClr>
                  </a:outerShdw>
                </a:effectLst>
              </a:rPr>
              <a:t>Electrical and RF Safety</a:t>
            </a:r>
          </a:p>
        </p:txBody>
      </p:sp>
    </p:spTree>
  </p:cSld>
  <p:clrMapOvr>
    <a:masterClrMapping/>
  </p:clrMapOvr>
  <p:transition spd="slow" advClick="0">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71450" y="152400"/>
            <a:ext cx="8624888" cy="6112443"/>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License Classes</a:t>
            </a:r>
            <a:endParaRPr lang="en-US" sz="2000" i="1" dirty="0">
              <a:solidFill>
                <a:srgbClr val="FFFF00"/>
              </a:solidFill>
              <a:effectLst>
                <a:outerShdw blurRad="38100" dist="38100" dir="2700000" algn="tl">
                  <a:srgbClr val="000000">
                    <a:alpha val="43137"/>
                  </a:srgbClr>
                </a:outerShdw>
              </a:effectLst>
            </a:endParaRPr>
          </a:p>
          <a:p>
            <a:pPr defTabSz="381000">
              <a:spcBef>
                <a:spcPct val="20000"/>
              </a:spcBef>
              <a:buClr>
                <a:schemeClr val="bg1"/>
              </a:buClr>
            </a:pPr>
            <a:endParaRPr lang="en-US" sz="2000" i="1" dirty="0">
              <a:solidFill>
                <a:srgbClr val="FFFFFF"/>
              </a:solidFill>
            </a:endParaRPr>
          </a:p>
          <a:p>
            <a:pPr algn="just" defTabSz="381000">
              <a:spcBef>
                <a:spcPct val="20000"/>
              </a:spcBef>
              <a:buClr>
                <a:schemeClr val="bg1"/>
              </a:buClr>
            </a:pPr>
            <a:r>
              <a:rPr lang="en-US" i="1" dirty="0">
                <a:solidFill>
                  <a:srgbClr val="FFFFFF"/>
                </a:solidFill>
                <a:effectLst>
                  <a:outerShdw blurRad="38100" dist="38100" dir="2700000" algn="tl">
                    <a:srgbClr val="000000">
                      <a:alpha val="43137"/>
                    </a:srgbClr>
                  </a:outerShdw>
                </a:effectLst>
              </a:rPr>
              <a:t>In the United States there are three license classes currently available.  Each one  builds upon the previous and offers more privileges. </a:t>
            </a:r>
            <a:endParaRPr lang="en-US" dirty="0">
              <a:solidFill>
                <a:srgbClr val="FFFFFF"/>
              </a:solidFill>
              <a:effectLst>
                <a:outerShdw blurRad="38100" dist="38100" dir="2700000" algn="tl">
                  <a:srgbClr val="000000">
                    <a:alpha val="43137"/>
                  </a:srgbClr>
                </a:outerShdw>
              </a:effectLst>
              <a:latin typeface="Times New Roman"/>
            </a:endParaRPr>
          </a:p>
          <a:p>
            <a:pPr algn="just" defTabSz="381000">
              <a:spcBef>
                <a:spcPct val="20000"/>
              </a:spcBef>
              <a:buClr>
                <a:schemeClr val="bg1"/>
              </a:buClr>
            </a:pPr>
            <a:endParaRPr lang="en-US" b="1" dirty="0">
              <a:solidFill>
                <a:srgbClr val="FFFFFF"/>
              </a:solidFill>
              <a:effectLst>
                <a:outerShdw blurRad="38100" dist="38100" dir="2700000" algn="tl">
                  <a:srgbClr val="000000">
                    <a:alpha val="43137"/>
                  </a:srgbClr>
                </a:outerShdw>
              </a:effectLst>
            </a:endParaRPr>
          </a:p>
          <a:p>
            <a:pPr marL="285750" indent="-285750" algn="just" defTabSz="381000">
              <a:spcBef>
                <a:spcPct val="20000"/>
              </a:spcBef>
              <a:buClr>
                <a:schemeClr val="bg1"/>
              </a:buClr>
              <a:buFont typeface="Wingdings" pitchFamily="2" charset="2"/>
              <a:buChar char="q"/>
            </a:pPr>
            <a:r>
              <a:rPr lang="en-US" b="1" dirty="0">
                <a:solidFill>
                  <a:srgbClr val="FFFFFF"/>
                </a:solidFill>
                <a:effectLst>
                  <a:outerShdw blurRad="38100" dist="38100" dir="2700000" algn="tl">
                    <a:srgbClr val="000000">
                      <a:alpha val="43137"/>
                    </a:srgbClr>
                  </a:outerShdw>
                </a:effectLst>
              </a:rPr>
              <a:t>Technician</a:t>
            </a:r>
            <a:r>
              <a:rPr lang="en-US" dirty="0">
                <a:solidFill>
                  <a:srgbClr val="FFFFFF"/>
                </a:solidFill>
                <a:effectLst>
                  <a:outerShdw blurRad="38100" dist="38100" dir="2700000" algn="tl">
                    <a:srgbClr val="000000">
                      <a:alpha val="43137"/>
                    </a:srgbClr>
                  </a:outerShdw>
                </a:effectLst>
              </a:rPr>
              <a:t> - Your first Amateur Radio license offers privileges on portions of the 10 meter band, as well as 6 meters, VHF, UHF, and the microwaves.  The intent of the exam is to affirm understanding of rules, station components,  basic  electronics, and how to operate in accordance with good engineering and   amateur practice. </a:t>
            </a:r>
          </a:p>
          <a:p>
            <a:pPr marL="285750" indent="-285750" algn="just" defTabSz="381000">
              <a:spcBef>
                <a:spcPct val="20000"/>
              </a:spcBef>
              <a:buClr>
                <a:schemeClr val="bg1"/>
              </a:buClr>
              <a:buFont typeface="Wingdings" pitchFamily="2" charset="2"/>
              <a:buChar char="q"/>
            </a:pPr>
            <a:endParaRPr lang="en-US" dirty="0">
              <a:solidFill>
                <a:srgbClr val="FFFFFF"/>
              </a:solidFill>
              <a:effectLst>
                <a:outerShdw blurRad="38100" dist="38100" dir="2700000" algn="tl">
                  <a:srgbClr val="000000">
                    <a:alpha val="43137"/>
                  </a:srgbClr>
                </a:outerShdw>
              </a:effectLst>
            </a:endParaRPr>
          </a:p>
          <a:p>
            <a:pPr marL="285750" indent="-285750" algn="just" defTabSz="381000">
              <a:spcBef>
                <a:spcPct val="20000"/>
              </a:spcBef>
              <a:buClr>
                <a:schemeClr val="bg1"/>
              </a:buClr>
              <a:buFont typeface="Wingdings" pitchFamily="2" charset="2"/>
              <a:buChar char="q"/>
            </a:pPr>
            <a:r>
              <a:rPr lang="en-US" b="1" dirty="0">
                <a:solidFill>
                  <a:srgbClr val="FFFFFF"/>
                </a:solidFill>
                <a:effectLst>
                  <a:outerShdw blurRad="38100" dist="38100" dir="2700000" algn="tl">
                    <a:srgbClr val="000000">
                      <a:alpha val="43137"/>
                    </a:srgbClr>
                  </a:outerShdw>
                </a:effectLst>
              </a:rPr>
              <a:t>General</a:t>
            </a:r>
            <a:r>
              <a:rPr lang="en-US" dirty="0">
                <a:solidFill>
                  <a:srgbClr val="FFFFFF"/>
                </a:solidFill>
                <a:effectLst>
                  <a:outerShdw blurRad="38100" dist="38100" dir="2700000" algn="tl">
                    <a:srgbClr val="000000">
                      <a:alpha val="43137"/>
                    </a:srgbClr>
                  </a:outerShdw>
                </a:effectLst>
              </a:rPr>
              <a:t> - The General Class offers many more privileges in the HF bands, which allow for regular international communications on the short wave frequencies (between 160-10m).  The exam takes a closer look at frequency allocations and added focus on technical proficiency.</a:t>
            </a:r>
          </a:p>
          <a:p>
            <a:pPr marL="285750" indent="-285750" algn="just" defTabSz="381000">
              <a:spcBef>
                <a:spcPct val="20000"/>
              </a:spcBef>
              <a:buFont typeface="Wingdings" pitchFamily="2" charset="2"/>
              <a:buChar char="q"/>
            </a:pPr>
            <a:endParaRPr lang="en-US" dirty="0">
              <a:solidFill>
                <a:srgbClr val="FFFFFF"/>
              </a:solidFill>
              <a:effectLst>
                <a:outerShdw blurRad="38100" dist="38100" dir="2700000" algn="tl">
                  <a:srgbClr val="000000">
                    <a:alpha val="43137"/>
                  </a:srgbClr>
                </a:outerShdw>
              </a:effectLst>
            </a:endParaRPr>
          </a:p>
          <a:p>
            <a:pPr marL="285750" indent="-285750" algn="just" defTabSz="381000">
              <a:spcBef>
                <a:spcPct val="20000"/>
              </a:spcBef>
              <a:buClr>
                <a:schemeClr val="bg1"/>
              </a:buClr>
              <a:buFont typeface="Wingdings" pitchFamily="2" charset="2"/>
              <a:buChar char="q"/>
            </a:pPr>
            <a:r>
              <a:rPr lang="en-US" b="1" dirty="0">
                <a:solidFill>
                  <a:srgbClr val="FFFFFF"/>
                </a:solidFill>
                <a:effectLst>
                  <a:outerShdw blurRad="38100" dist="38100" dir="2700000" algn="tl">
                    <a:srgbClr val="000000">
                      <a:alpha val="43137"/>
                    </a:srgbClr>
                  </a:outerShdw>
                </a:effectLst>
              </a:rPr>
              <a:t>Extra</a:t>
            </a:r>
            <a:r>
              <a:rPr lang="en-US" dirty="0">
                <a:solidFill>
                  <a:srgbClr val="FFFFFF"/>
                </a:solidFill>
                <a:effectLst>
                  <a:outerShdw blurRad="38100" dist="38100" dir="2700000" algn="tl">
                    <a:srgbClr val="000000">
                      <a:alpha val="43137"/>
                    </a:srgbClr>
                  </a:outerShdw>
                </a:effectLst>
              </a:rPr>
              <a:t> - This is the highest level Amateur Radio license currently offered in the   U.S.  It offers extra portions of the HF bands and has an extensive focus on radio theory, advanced electronics, operating modes, radio wave propagation, etc.</a:t>
            </a:r>
          </a:p>
        </p:txBody>
      </p:sp>
    </p:spTree>
  </p:cSld>
  <p:clrMapOvr>
    <a:masterClrMapping/>
  </p:clrMapOvr>
  <p:transition spd="slow" advClick="0">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217488" y="454025"/>
            <a:ext cx="8523287" cy="5909310"/>
          </a:xfrm>
          <a:prstGeom prst="rect">
            <a:avLst/>
          </a:prstGeom>
          <a:noFill/>
          <a:ln w="9525">
            <a:noFill/>
            <a:miter lim="800000"/>
            <a:headEnd/>
            <a:tailEnd/>
          </a:ln>
        </p:spPr>
        <p:txBody>
          <a:bodyPr lIns="0" tIns="0" rIns="0" bIns="0">
            <a:spAutoFit/>
          </a:bodyPr>
          <a:lstStyle/>
          <a:p>
            <a:pPr algn="ctr" defTabSz="381000">
              <a:spcBef>
                <a:spcPct val="20000"/>
              </a:spcBef>
              <a:buClr>
                <a:schemeClr val="bg1"/>
              </a:buClr>
            </a:pPr>
            <a:r>
              <a:rPr lang="en-US" sz="2400" dirty="0">
                <a:solidFill>
                  <a:srgbClr val="FFFF00"/>
                </a:solidFill>
                <a:effectLst>
                  <a:outerShdw blurRad="38100" dist="38100" dir="2700000" algn="tl">
                    <a:srgbClr val="000000">
                      <a:alpha val="43137"/>
                    </a:srgbClr>
                  </a:outerShdw>
                </a:effectLst>
              </a:rPr>
              <a:t>All tests in the U.S. are administered by Volunteer Examiners</a:t>
            </a:r>
            <a:endParaRPr lang="en-US" sz="2000" dirty="0">
              <a:solidFill>
                <a:srgbClr val="FFFF00"/>
              </a:solidFill>
              <a:effectLst>
                <a:outerShdw blurRad="38100" dist="38100" dir="2700000" algn="tl">
                  <a:srgbClr val="000000">
                    <a:alpha val="43137"/>
                  </a:srgbClr>
                </a:outerShdw>
              </a:effectLst>
            </a:endParaRPr>
          </a:p>
          <a:p>
            <a:pPr defTabSz="381000">
              <a:spcBef>
                <a:spcPct val="20000"/>
              </a:spcBef>
              <a:buClr>
                <a:schemeClr val="bg1"/>
              </a:buClr>
            </a:pPr>
            <a:endParaRPr lang="en-US" sz="2000" dirty="0">
              <a:solidFill>
                <a:srgbClr val="FFFFFF"/>
              </a:solidFill>
            </a:endParaRPr>
          </a:p>
          <a:p>
            <a:pPr defTabSz="381000">
              <a:spcBef>
                <a:spcPct val="20000"/>
              </a:spcBef>
              <a:buClr>
                <a:schemeClr val="bg1"/>
              </a:buClr>
            </a:pPr>
            <a:endParaRPr lang="en-US" sz="2000" dirty="0">
              <a:solidFill>
                <a:srgbClr val="FFFFFF"/>
              </a:solidFill>
            </a:endParaRPr>
          </a:p>
          <a:p>
            <a:pPr defTabSz="381000">
              <a:spcBef>
                <a:spcPct val="20000"/>
              </a:spcBef>
              <a:buClr>
                <a:schemeClr val="bg1"/>
              </a:buClr>
            </a:pPr>
            <a:endParaRPr lang="en-US" sz="2000" dirty="0">
              <a:solidFill>
                <a:srgbClr val="FFFFFF"/>
              </a:solidFill>
            </a:endParaRPr>
          </a:p>
          <a:p>
            <a:pPr defTabSz="381000">
              <a:spcBef>
                <a:spcPct val="20000"/>
              </a:spcBef>
              <a:buClr>
                <a:schemeClr val="bg1"/>
              </a:buClr>
            </a:pPr>
            <a:endParaRPr lang="en-US" sz="2000" dirty="0">
              <a:solidFill>
                <a:srgbClr val="FFFFFF"/>
              </a:solidFill>
            </a:endParaRPr>
          </a:p>
          <a:p>
            <a:pPr defTabSz="381000">
              <a:spcBef>
                <a:spcPct val="20000"/>
              </a:spcBef>
              <a:buClr>
                <a:schemeClr val="bg1"/>
              </a:buClr>
            </a:pPr>
            <a:endParaRPr lang="en-US" sz="2000" dirty="0">
              <a:solidFill>
                <a:srgbClr val="FFFFFF"/>
              </a:solidFill>
            </a:endParaRPr>
          </a:p>
          <a:p>
            <a:pPr algn="ctr" defTabSz="381000">
              <a:spcBef>
                <a:spcPct val="20000"/>
              </a:spcBef>
              <a:buClr>
                <a:schemeClr val="bg1"/>
              </a:buClr>
            </a:pPr>
            <a:r>
              <a:rPr lang="en-US" sz="2000" dirty="0">
                <a:solidFill>
                  <a:schemeClr val="bg1"/>
                </a:solidFill>
                <a:effectLst>
                  <a:outerShdw blurRad="38100" dist="38100" dir="2700000" algn="tl">
                    <a:srgbClr val="000000">
                      <a:alpha val="43137"/>
                    </a:srgbClr>
                  </a:outerShdw>
                </a:effectLst>
              </a:rPr>
              <a:t>Once licensed, you will be issued a call sign:</a:t>
            </a:r>
          </a:p>
          <a:p>
            <a:pPr algn="ctr" defTabSz="381000">
              <a:spcBef>
                <a:spcPct val="20000"/>
              </a:spcBef>
              <a:buClr>
                <a:schemeClr val="bg1"/>
              </a:buClr>
            </a:pPr>
            <a:endParaRPr lang="en-US" sz="2000" dirty="0">
              <a:solidFill>
                <a:schemeClr val="bg1"/>
              </a:solidFill>
            </a:endParaRPr>
          </a:p>
          <a:p>
            <a:pPr algn="ctr" defTabSz="381000">
              <a:spcBef>
                <a:spcPct val="20000"/>
              </a:spcBef>
              <a:buClr>
                <a:schemeClr val="bg1"/>
              </a:buClr>
            </a:pPr>
            <a:endParaRPr lang="en-US" sz="2000" dirty="0">
              <a:solidFill>
                <a:schemeClr val="bg1"/>
              </a:solidFill>
            </a:endParaRPr>
          </a:p>
          <a:p>
            <a:pPr defTabSz="381000">
              <a:spcBef>
                <a:spcPct val="20000"/>
              </a:spcBef>
              <a:buClr>
                <a:schemeClr val="bg1"/>
              </a:buClr>
            </a:pPr>
            <a:endParaRPr lang="en-US" sz="2000" dirty="0">
              <a:solidFill>
                <a:srgbClr val="FFFFFF"/>
              </a:solidFill>
            </a:endParaRPr>
          </a:p>
          <a:p>
            <a:pPr defTabSz="381000">
              <a:spcBef>
                <a:spcPct val="20000"/>
              </a:spcBef>
            </a:pPr>
            <a:endParaRPr lang="en-US" sz="2000" dirty="0">
              <a:solidFill>
                <a:srgbClr val="FFFFFF"/>
              </a:solidFill>
            </a:endParaRPr>
          </a:p>
          <a:p>
            <a:pPr defTabSz="381000">
              <a:spcBef>
                <a:spcPct val="20000"/>
              </a:spcBef>
            </a:pPr>
            <a:endParaRPr lang="en-US" sz="2000" dirty="0">
              <a:solidFill>
                <a:srgbClr val="FFFFFF"/>
              </a:solidFill>
            </a:endParaRPr>
          </a:p>
          <a:p>
            <a:pPr defTabSz="381000">
              <a:spcBef>
                <a:spcPct val="20000"/>
              </a:spcBef>
            </a:pPr>
            <a:endParaRPr lang="en-US" sz="2000" dirty="0">
              <a:solidFill>
                <a:srgbClr val="FFFFFF"/>
              </a:solidFill>
            </a:endParaRPr>
          </a:p>
          <a:p>
            <a:pPr marL="342900" indent="-342900" defTabSz="381000">
              <a:spcBef>
                <a:spcPct val="20000"/>
              </a:spcBef>
              <a:buClr>
                <a:schemeClr val="bg1"/>
              </a:buClr>
              <a:buFont typeface="Arial" pitchFamily="34" charset="0"/>
              <a:buChar char="•"/>
            </a:pPr>
            <a:endParaRPr lang="en-US" sz="2000" dirty="0">
              <a:solidFill>
                <a:srgbClr val="FFFFFF"/>
              </a:solidFill>
              <a:effectLst>
                <a:outerShdw blurRad="38100" dist="38100" dir="2700000" algn="tl">
                  <a:srgbClr val="000000">
                    <a:alpha val="43137"/>
                  </a:srgbClr>
                </a:outerShdw>
              </a:effectLst>
            </a:endParaRPr>
          </a:p>
          <a:p>
            <a:pPr algn="ctr"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All Amateur Radio call signs are made up of a prefix and a suffix. </a:t>
            </a:r>
          </a:p>
          <a:p>
            <a:pPr algn="ctr"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Maine is located in the W1 call district within the U.S.</a:t>
            </a:r>
            <a:r>
              <a:rPr lang="en-US" sz="2000" dirty="0">
                <a:solidFill>
                  <a:srgbClr val="000000"/>
                </a:solidFill>
                <a:effectLst>
                  <a:outerShdw blurRad="38100" dist="38100" dir="2700000" algn="tl">
                    <a:srgbClr val="000000">
                      <a:alpha val="43137"/>
                    </a:srgbClr>
                  </a:outerShdw>
                </a:effectLst>
              </a:rPr>
              <a:t>    </a:t>
            </a:r>
          </a:p>
        </p:txBody>
      </p:sp>
      <p:pic>
        <p:nvPicPr>
          <p:cNvPr id="56323" name="Picture 3"/>
          <p:cNvPicPr>
            <a:picLocks noChangeAspect="1" noChangeArrowheads="1"/>
          </p:cNvPicPr>
          <p:nvPr/>
        </p:nvPicPr>
        <p:blipFill>
          <a:blip r:embed="rId2"/>
          <a:srcRect/>
          <a:stretch>
            <a:fillRect/>
          </a:stretch>
        </p:blipFill>
        <p:spPr bwMode="auto">
          <a:xfrm>
            <a:off x="3141663" y="1143000"/>
            <a:ext cx="2836862" cy="1201737"/>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sp>
        <p:nvSpPr>
          <p:cNvPr id="56324" name="Rectangle 4"/>
          <p:cNvSpPr>
            <a:spLocks noChangeArrowheads="1"/>
          </p:cNvSpPr>
          <p:nvPr/>
        </p:nvSpPr>
        <p:spPr bwMode="auto">
          <a:xfrm>
            <a:off x="3141663" y="1085850"/>
            <a:ext cx="2835275" cy="1200150"/>
          </a:xfrm>
          <a:prstGeom prst="rect">
            <a:avLst/>
          </a:prstGeom>
          <a:noFill/>
          <a:ln w="9525">
            <a:noFill/>
            <a:miter lim="800000"/>
            <a:headEnd/>
            <a:tailEnd/>
          </a:ln>
        </p:spPr>
        <p:txBody>
          <a:bodyPr/>
          <a:lstStyle/>
          <a:p>
            <a:endParaRPr lang="en-US" dirty="0"/>
          </a:p>
        </p:txBody>
      </p:sp>
      <p:sp>
        <p:nvSpPr>
          <p:cNvPr id="56326" name="Rectangle 6"/>
          <p:cNvSpPr>
            <a:spLocks noChangeArrowheads="1"/>
          </p:cNvSpPr>
          <p:nvPr/>
        </p:nvSpPr>
        <p:spPr bwMode="auto">
          <a:xfrm>
            <a:off x="1598613" y="3316288"/>
            <a:ext cx="5716587" cy="1325562"/>
          </a:xfrm>
          <a:prstGeom prst="rect">
            <a:avLst/>
          </a:prstGeom>
          <a:noFill/>
          <a:ln w="9525">
            <a:noFill/>
            <a:miter lim="800000"/>
            <a:headEnd/>
            <a:tailEnd/>
          </a:ln>
        </p:spPr>
        <p:txBody>
          <a:bodyPr/>
          <a:lstStyle/>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747" y="3408680"/>
            <a:ext cx="7582694" cy="178330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Click="0">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3086100" y="1295400"/>
            <a:ext cx="5832475" cy="4376583"/>
          </a:xfrm>
          <a:prstGeom prst="rect">
            <a:avLst/>
          </a:prstGeom>
          <a:noFill/>
          <a:ln w="9525">
            <a:noFill/>
            <a:miter lim="800000"/>
            <a:headEnd/>
            <a:tailEnd/>
          </a:ln>
        </p:spPr>
        <p:txBody>
          <a:bodyPr lIns="0" tIns="0" rIns="0" bIns="0">
            <a:spAutoFit/>
          </a:bodyPr>
          <a:lstStyle/>
          <a:p>
            <a:pPr algn="just" defTabSz="381000">
              <a:spcBef>
                <a:spcPct val="20000"/>
              </a:spcBef>
              <a:buClr>
                <a:schemeClr val="bg1"/>
              </a:buClr>
            </a:pPr>
            <a:r>
              <a:rPr lang="en-US" b="1" dirty="0">
                <a:solidFill>
                  <a:srgbClr val="FFFFFF"/>
                </a:solidFill>
                <a:effectLst>
                  <a:outerShdw blurRad="38100" dist="38100" dir="2700000" algn="tl">
                    <a:srgbClr val="000000">
                      <a:alpha val="43137"/>
                    </a:srgbClr>
                  </a:outerShdw>
                </a:effectLst>
              </a:rPr>
              <a:t>Continuous Wave (CW) - </a:t>
            </a:r>
            <a:r>
              <a:rPr lang="en-US" dirty="0">
                <a:solidFill>
                  <a:srgbClr val="FFFFFF"/>
                </a:solidFill>
                <a:effectLst>
                  <a:outerShdw blurRad="38100" dist="38100" dir="2700000" algn="tl">
                    <a:srgbClr val="000000">
                      <a:alpha val="43137"/>
                    </a:srgbClr>
                  </a:outerShdw>
                </a:effectLst>
              </a:rPr>
              <a:t>A wave of constant  amplitude and frequency.  Morse code is  transmitted by this means when a carrier wave is  switched on and off. </a:t>
            </a:r>
            <a:endParaRPr lang="en-US" b="1"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endParaRPr lang="en-US" b="1"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b="1" dirty="0">
                <a:solidFill>
                  <a:srgbClr val="FFFFFF"/>
                </a:solidFill>
                <a:effectLst>
                  <a:outerShdw blurRad="38100" dist="38100" dir="2700000" algn="tl">
                    <a:srgbClr val="000000">
                      <a:alpha val="43137"/>
                    </a:srgbClr>
                  </a:outerShdw>
                </a:effectLst>
              </a:rPr>
              <a:t>Amplitude Modulation (AM) - </a:t>
            </a:r>
            <a:r>
              <a:rPr lang="en-US" dirty="0">
                <a:solidFill>
                  <a:srgbClr val="FFFFFF"/>
                </a:solidFill>
                <a:effectLst>
                  <a:outerShdw blurRad="38100" dist="38100" dir="2700000" algn="tl">
                    <a:srgbClr val="000000">
                      <a:alpha val="43137"/>
                    </a:srgbClr>
                  </a:outerShdw>
                </a:effectLst>
              </a:rPr>
              <a:t>AM works by varying the strength of the transmitted signal in relation to information being sent. Power is concentrated on the carrier frequency and two  adjacent sidebands.</a:t>
            </a:r>
            <a:endParaRPr lang="en-US" b="1"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endParaRPr lang="en-US" b="1"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b="1" dirty="0">
                <a:solidFill>
                  <a:srgbClr val="FFFFFF"/>
                </a:solidFill>
                <a:effectLst>
                  <a:outerShdw blurRad="38100" dist="38100" dir="2700000" algn="tl">
                    <a:srgbClr val="000000">
                      <a:alpha val="43137"/>
                    </a:srgbClr>
                  </a:outerShdw>
                </a:effectLst>
              </a:rPr>
              <a:t>Single Sideband (SSB) - </a:t>
            </a:r>
            <a:r>
              <a:rPr lang="en-US" dirty="0">
                <a:solidFill>
                  <a:srgbClr val="FFFFFF"/>
                </a:solidFill>
                <a:effectLst>
                  <a:outerShdw blurRad="38100" dist="38100" dir="2700000" algn="tl">
                    <a:srgbClr val="000000">
                      <a:alpha val="43137"/>
                    </a:srgbClr>
                  </a:outerShdw>
                </a:effectLst>
              </a:rPr>
              <a:t>A refinement of Amplitude Modulation, that more efficiently uses  transmitter power and bandwidth by suppressing the carrier and concentrating power to a single sideband.  SSB has become the standard for long distance voice communications.</a:t>
            </a:r>
            <a:r>
              <a:rPr lang="en-US" b="1" dirty="0">
                <a:solidFill>
                  <a:srgbClr val="FFFFFF"/>
                </a:solidFill>
                <a:effectLst>
                  <a:outerShdw blurRad="38100" dist="38100" dir="2700000" algn="tl">
                    <a:srgbClr val="000000">
                      <a:alpha val="43137"/>
                    </a:srgbClr>
                  </a:outerShdw>
                </a:effectLst>
              </a:rPr>
              <a:t> </a:t>
            </a:r>
          </a:p>
        </p:txBody>
      </p:sp>
      <p:pic>
        <p:nvPicPr>
          <p:cNvPr id="58371" name="Picture 3"/>
          <p:cNvPicPr>
            <a:picLocks noChangeAspect="1" noChangeArrowheads="1"/>
          </p:cNvPicPr>
          <p:nvPr/>
        </p:nvPicPr>
        <p:blipFill>
          <a:blip r:embed="rId2"/>
          <a:srcRect/>
          <a:stretch>
            <a:fillRect/>
          </a:stretch>
        </p:blipFill>
        <p:spPr bwMode="auto">
          <a:xfrm>
            <a:off x="342900" y="1260475"/>
            <a:ext cx="2339975" cy="4918075"/>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sp>
        <p:nvSpPr>
          <p:cNvPr id="58372" name="Rectangle 4"/>
          <p:cNvSpPr>
            <a:spLocks noChangeArrowheads="1"/>
          </p:cNvSpPr>
          <p:nvPr/>
        </p:nvSpPr>
        <p:spPr bwMode="auto">
          <a:xfrm>
            <a:off x="341313" y="1258888"/>
            <a:ext cx="2338387" cy="4916487"/>
          </a:xfrm>
          <a:prstGeom prst="rect">
            <a:avLst/>
          </a:prstGeom>
          <a:noFill/>
          <a:ln w="9525">
            <a:noFill/>
            <a:miter lim="800000"/>
            <a:headEnd/>
            <a:tailEnd/>
          </a:ln>
        </p:spPr>
        <p:txBody>
          <a:bodyPr/>
          <a:lstStyle/>
          <a:p>
            <a:endParaRPr lang="en-US" dirty="0"/>
          </a:p>
        </p:txBody>
      </p:sp>
      <p:sp>
        <p:nvSpPr>
          <p:cNvPr id="58373" name="Text Box 5"/>
          <p:cNvSpPr txBox="1">
            <a:spLocks noChangeArrowheads="1"/>
          </p:cNvSpPr>
          <p:nvPr/>
        </p:nvSpPr>
        <p:spPr bwMode="auto">
          <a:xfrm>
            <a:off x="356327" y="277019"/>
            <a:ext cx="8010525" cy="646331"/>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Modes of Communication</a:t>
            </a:r>
          </a:p>
        </p:txBody>
      </p:sp>
    </p:spTree>
  </p:cSld>
  <p:clrMapOvr>
    <a:masterClrMapping/>
  </p:clrMapOvr>
  <p:transition spd="slow" advClick="0">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71450" y="501650"/>
            <a:ext cx="8674100" cy="5401479"/>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Modes of Communication (cont’d)</a:t>
            </a:r>
            <a:endParaRPr lang="en-US" sz="2000" b="1" dirty="0">
              <a:solidFill>
                <a:srgbClr val="FFFF00"/>
              </a:solidFill>
              <a:effectLst>
                <a:outerShdw blurRad="38100" dist="38100" dir="2700000" algn="tl">
                  <a:srgbClr val="000000">
                    <a:alpha val="43137"/>
                  </a:srgbClr>
                </a:outerShdw>
              </a:effectLst>
            </a:endParaRPr>
          </a:p>
          <a:p>
            <a:pPr defTabSz="381000">
              <a:spcBef>
                <a:spcPct val="20000"/>
              </a:spcBef>
              <a:buClr>
                <a:schemeClr val="bg1"/>
              </a:buClr>
            </a:pPr>
            <a:endParaRPr lang="en-US" sz="2000" b="1" dirty="0">
              <a:solidFill>
                <a:srgbClr val="FFFF00"/>
              </a:solidFill>
              <a:effectLst>
                <a:outerShdw blurRad="38100" dist="38100" dir="2700000" algn="tl">
                  <a:srgbClr val="000000">
                    <a:alpha val="43137"/>
                  </a:srgbClr>
                </a:outerShdw>
              </a:effectLst>
            </a:endParaRPr>
          </a:p>
          <a:p>
            <a:pPr algn="just" defTabSz="381000">
              <a:spcBef>
                <a:spcPct val="20000"/>
              </a:spcBef>
              <a:buClr>
                <a:schemeClr val="bg1"/>
              </a:buClr>
            </a:pPr>
            <a:r>
              <a:rPr lang="en-US" sz="1900" b="1" dirty="0">
                <a:solidFill>
                  <a:srgbClr val="FFFFFF"/>
                </a:solidFill>
                <a:effectLst>
                  <a:outerShdw blurRad="38100" dist="38100" dir="2700000" algn="tl">
                    <a:srgbClr val="000000">
                      <a:alpha val="43137"/>
                    </a:srgbClr>
                  </a:outerShdw>
                </a:effectLst>
              </a:rPr>
              <a:t>Frequency Modulation (FM) - </a:t>
            </a:r>
            <a:r>
              <a:rPr lang="en-US" sz="1900" dirty="0">
                <a:solidFill>
                  <a:srgbClr val="FFFFFF"/>
                </a:solidFill>
                <a:effectLst>
                  <a:outerShdw blurRad="38100" dist="38100" dir="2700000" algn="tl">
                    <a:srgbClr val="000000">
                      <a:alpha val="43137"/>
                    </a:srgbClr>
                  </a:outerShdw>
                </a:effectLst>
              </a:rPr>
              <a:t>Frequency modulation conveys information over a  carrier wave by varying its instantaneous frequency.  This is the popular mode of voice communication in the VHF and UHF amateur bands, as well as most utility and public service radios.  Wide (bandwidth) FM is the standard for commercial broadcasters in the North American 88-108 MHz band.</a:t>
            </a:r>
          </a:p>
          <a:p>
            <a:pPr algn="just" defTabSz="381000">
              <a:spcBef>
                <a:spcPct val="20000"/>
              </a:spcBef>
              <a:buClr>
                <a:schemeClr val="bg1"/>
              </a:buClr>
            </a:pPr>
            <a:endParaRPr lang="en-US" sz="1900"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sz="1900" b="1" dirty="0">
                <a:solidFill>
                  <a:srgbClr val="FFFFFF"/>
                </a:solidFill>
                <a:effectLst>
                  <a:outerShdw blurRad="38100" dist="38100" dir="2700000" algn="tl">
                    <a:srgbClr val="000000">
                      <a:alpha val="43137"/>
                    </a:srgbClr>
                  </a:outerShdw>
                </a:effectLst>
              </a:rPr>
              <a:t>Frequency Shift Keying (FSK) </a:t>
            </a:r>
            <a:r>
              <a:rPr lang="en-US" sz="1900" dirty="0">
                <a:solidFill>
                  <a:srgbClr val="FFFFFF"/>
                </a:solidFill>
                <a:effectLst>
                  <a:outerShdw blurRad="38100" dist="38100" dir="2700000" algn="tl">
                    <a:srgbClr val="000000">
                      <a:alpha val="43137"/>
                    </a:srgbClr>
                  </a:outerShdw>
                </a:effectLst>
              </a:rPr>
              <a:t>- a frequency modulation scheme in which digital information is transmitted through discrete frequency changes of a carrier wave. The simplest form uses a pair of discrete frequencies to transmit binary (0s and 1s) information.  An example would be the digital mode, MFSK-16</a:t>
            </a:r>
            <a:endParaRPr lang="en-US" sz="1900" b="1"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endParaRPr lang="en-US" sz="1900" b="1" dirty="0">
              <a:solidFill>
                <a:srgbClr val="FFFFFF"/>
              </a:solidFill>
              <a:effectLst>
                <a:outerShdw blurRad="38100" dist="38100" dir="2700000" algn="tl">
                  <a:srgbClr val="000000">
                    <a:alpha val="43137"/>
                  </a:srgbClr>
                </a:outerShdw>
              </a:effectLst>
            </a:endParaRPr>
          </a:p>
          <a:p>
            <a:pPr algn="just" defTabSz="381000">
              <a:spcBef>
                <a:spcPct val="20000"/>
              </a:spcBef>
              <a:buClr>
                <a:schemeClr val="bg1"/>
              </a:buClr>
            </a:pPr>
            <a:r>
              <a:rPr lang="en-US" sz="1900" b="1" dirty="0">
                <a:solidFill>
                  <a:srgbClr val="FFFFFF"/>
                </a:solidFill>
                <a:effectLst>
                  <a:outerShdw blurRad="38100" dist="38100" dir="2700000" algn="tl">
                    <a:srgbClr val="000000">
                      <a:alpha val="43137"/>
                    </a:srgbClr>
                  </a:outerShdw>
                </a:effectLst>
              </a:rPr>
              <a:t>Phase Shift Keying (PSK) - </a:t>
            </a:r>
            <a:r>
              <a:rPr lang="en-US" sz="1900" dirty="0">
                <a:solidFill>
                  <a:srgbClr val="FFFFFF"/>
                </a:solidFill>
                <a:effectLst>
                  <a:outerShdw blurRad="38100" dist="38100" dir="2700000" algn="tl">
                    <a:srgbClr val="000000">
                      <a:alpha val="43137"/>
                    </a:srgbClr>
                  </a:outerShdw>
                </a:effectLst>
              </a:rPr>
              <a:t>a digital modulation scheme that conveys data by changing or modifying the phase of a carrier wave.  An example would be the popular digital mode, PSK-31.</a:t>
            </a:r>
          </a:p>
        </p:txBody>
      </p:sp>
    </p:spTree>
  </p:cSld>
  <p:clrMapOvr>
    <a:masterClrMapping/>
  </p:clrMapOvr>
  <p:transition spd="slow" advClick="0">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5"/>
          <p:cNvSpPr>
            <a:spLocks noChangeArrowheads="1"/>
          </p:cNvSpPr>
          <p:nvPr/>
        </p:nvSpPr>
        <p:spPr bwMode="auto">
          <a:xfrm>
            <a:off x="2112963" y="1319213"/>
            <a:ext cx="4929187" cy="3703637"/>
          </a:xfrm>
          <a:prstGeom prst="rect">
            <a:avLst/>
          </a:prstGeom>
          <a:noFill/>
          <a:ln w="9525">
            <a:noFill/>
            <a:miter lim="800000"/>
            <a:headEnd/>
            <a:tailEnd/>
          </a:ln>
        </p:spPr>
        <p:txBody>
          <a:bodyPr/>
          <a:lstStyle/>
          <a:p>
            <a:endParaRPr lang="en-US" dirty="0"/>
          </a:p>
        </p:txBody>
      </p:sp>
      <p:sp>
        <p:nvSpPr>
          <p:cNvPr id="2" name="TextBox 1"/>
          <p:cNvSpPr txBox="1"/>
          <p:nvPr/>
        </p:nvSpPr>
        <p:spPr>
          <a:xfrm>
            <a:off x="457199" y="6025258"/>
            <a:ext cx="8229600" cy="707886"/>
          </a:xfrm>
          <a:prstGeom prst="rect">
            <a:avLst/>
          </a:prstGeom>
          <a:noFill/>
        </p:spPr>
        <p:txBody>
          <a:bodyPr wrap="square" rtlCol="0">
            <a:spAutoFit/>
          </a:bodyPr>
          <a:lstStyle/>
          <a:p>
            <a:pPr algn="just"/>
            <a:r>
              <a:rPr lang="en-US" sz="2000" dirty="0">
                <a:solidFill>
                  <a:schemeClr val="bg1"/>
                </a:solidFill>
                <a:effectLst>
                  <a:outerShdw blurRad="38100" dist="38100" dir="2700000" algn="tl">
                    <a:srgbClr val="000000">
                      <a:alpha val="43137"/>
                    </a:srgbClr>
                  </a:outerShdw>
                </a:effectLst>
              </a:rPr>
              <a:t>Amateur Radio is a community of people who use radio transmitters and receivers to communicate with other  Amateur Radio operators. </a:t>
            </a:r>
          </a:p>
        </p:txBody>
      </p:sp>
      <p:pic>
        <p:nvPicPr>
          <p:cNvPr id="10244" name="Picture 4"/>
          <p:cNvPicPr>
            <a:picLocks noChangeAspect="1" noChangeArrowheads="1"/>
          </p:cNvPicPr>
          <p:nvPr/>
        </p:nvPicPr>
        <p:blipFill>
          <a:blip r:embed="rId2"/>
          <a:srcRect/>
          <a:stretch>
            <a:fillRect/>
          </a:stretch>
        </p:blipFill>
        <p:spPr bwMode="auto">
          <a:xfrm>
            <a:off x="1239836" y="843430"/>
            <a:ext cx="6664325" cy="5010044"/>
          </a:xfrm>
          <a:prstGeom prst="rect">
            <a:avLst/>
          </a:prstGeom>
          <a:ln>
            <a:noFill/>
          </a:ln>
          <a:effectLst>
            <a:outerShdw blurRad="292100" dist="139700" dir="2700000" algn="tl" rotWithShape="0">
              <a:srgbClr val="333333">
                <a:alpha val="65000"/>
              </a:srgbClr>
            </a:outerShdw>
          </a:effectLst>
        </p:spPr>
      </p:pic>
      <p:sp>
        <p:nvSpPr>
          <p:cNvPr id="10242" name="Text Box 2"/>
          <p:cNvSpPr txBox="1">
            <a:spLocks noChangeArrowheads="1"/>
          </p:cNvSpPr>
          <p:nvPr/>
        </p:nvSpPr>
        <p:spPr bwMode="auto">
          <a:xfrm>
            <a:off x="263525" y="124856"/>
            <a:ext cx="8616950" cy="622991"/>
          </a:xfrm>
          <a:prstGeom prst="rect">
            <a:avLst/>
          </a:prstGeom>
          <a:noFill/>
          <a:ln w="9525">
            <a:noFill/>
            <a:miter lim="800000"/>
            <a:headEnd/>
            <a:tailEnd/>
          </a:ln>
        </p:spPr>
        <p:txBody>
          <a:bodyPr lIns="0" tIns="0" rIns="0" bIns="0">
            <a:spAutoFit/>
          </a:bodyPr>
          <a:lstStyle/>
          <a:p>
            <a:pPr algn="ctr" defTabSz="381000">
              <a:lnSpc>
                <a:spcPct val="103000"/>
              </a:lnSpc>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What is Amateur Radio?</a:t>
            </a:r>
          </a:p>
        </p:txBody>
      </p:sp>
    </p:spTree>
  </p:cSld>
  <p:clrMapOvr>
    <a:masterClrMapping/>
  </p:clrMapOvr>
  <p:transition spd="slow" advClick="0">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620000" cy="1143000"/>
          </a:xfrm>
        </p:spPr>
        <p:txBody>
          <a:bodyPr/>
          <a:lstStyle/>
          <a:p>
            <a:r>
              <a:rPr lang="en-US" sz="3600" dirty="0">
                <a:solidFill>
                  <a:srgbClr val="FFFF00"/>
                </a:solidFill>
                <a:effectLst>
                  <a:outerShdw blurRad="38100" dist="38100" dir="2700000" algn="tl">
                    <a:srgbClr val="000000">
                      <a:alpha val="43137"/>
                    </a:srgbClr>
                  </a:outerShdw>
                </a:effectLst>
              </a:rPr>
              <a:t>What do I need to get on the air?</a:t>
            </a:r>
            <a:br>
              <a:rPr lang="en-US" sz="3600" dirty="0">
                <a:solidFill>
                  <a:srgbClr val="FFFF00"/>
                </a:solidFill>
                <a:effectLst>
                  <a:outerShdw blurRad="38100" dist="38100" dir="2700000" algn="tl">
                    <a:srgbClr val="000000">
                      <a:alpha val="43137"/>
                    </a:srgbClr>
                  </a:outerShdw>
                </a:effectLst>
              </a:rPr>
            </a:br>
            <a:br>
              <a:rPr lang="en-US" sz="3600" dirty="0">
                <a:solidFill>
                  <a:srgbClr val="FFFF00"/>
                </a:solidFill>
                <a:effectLst>
                  <a:outerShdw blurRad="38100" dist="38100" dir="2700000" algn="tl">
                    <a:srgbClr val="000000">
                      <a:alpha val="43137"/>
                    </a:srgbClr>
                  </a:outerShdw>
                </a:effectLst>
              </a:rPr>
            </a:br>
            <a:endParaRPr lang="en-US" sz="3600"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4724400" y="1186083"/>
            <a:ext cx="3581400" cy="5078313"/>
          </a:xfrm>
          <a:prstGeom prst="rect">
            <a:avLst/>
          </a:prstGeom>
          <a:noFill/>
        </p:spPr>
        <p:txBody>
          <a:bodyPr wrap="square" rtlCol="0">
            <a:spAutoFit/>
          </a:bodyPr>
          <a:lstStyle/>
          <a:p>
            <a:pPr algn="just"/>
            <a:r>
              <a:rPr lang="en-US" dirty="0">
                <a:solidFill>
                  <a:schemeClr val="bg1"/>
                </a:solidFill>
                <a:effectLst>
                  <a:outerShdw blurRad="38100" dist="38100" dir="2700000" algn="tl">
                    <a:srgbClr val="000000">
                      <a:alpha val="43137"/>
                    </a:srgbClr>
                  </a:outerShdw>
                </a:effectLst>
              </a:rPr>
              <a:t>To get started, all you need is a hand-held transceiver. These come in several varieties and cost as little as $59. Most common are single band 2 meter or 70 cm transceivers, or dual band. Some high end models may include additional bands such as 6 meters (50 MHz), 1.25 meters (220 MHz), or even 33 cm, (902 MHz). </a:t>
            </a:r>
          </a:p>
          <a:p>
            <a:pPr algn="just"/>
            <a:endParaRPr lang="en-US" dirty="0">
              <a:solidFill>
                <a:schemeClr val="bg1"/>
              </a:solidFill>
              <a:effectLst>
                <a:outerShdw blurRad="38100" dist="38100" dir="2700000" algn="tl">
                  <a:srgbClr val="000000">
                    <a:alpha val="43137"/>
                  </a:srgbClr>
                </a:outerShdw>
              </a:effectLst>
            </a:endParaRPr>
          </a:p>
          <a:p>
            <a:pPr algn="just"/>
            <a:r>
              <a:rPr lang="en-US" dirty="0">
                <a:solidFill>
                  <a:schemeClr val="bg1"/>
                </a:solidFill>
                <a:effectLst>
                  <a:outerShdw blurRad="38100" dist="38100" dir="2700000" algn="tl">
                    <a:srgbClr val="000000">
                      <a:alpha val="43137"/>
                    </a:srgbClr>
                  </a:outerShdw>
                </a:effectLst>
              </a:rPr>
              <a:t>Some of these “handy-talkies” are capable of APRS operation, and include built in TNC’s and GPS units. Others include digital voice and messaging capabilities for use with the D-STAR network.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240345"/>
            <a:ext cx="2819400" cy="49697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711181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4800"/>
            <a:ext cx="7924800" cy="646331"/>
          </a:xfrm>
          <a:prstGeom prst="rect">
            <a:avLst/>
          </a:prstGeom>
          <a:noFill/>
        </p:spPr>
        <p:txBody>
          <a:bodyPr wrap="square" rtlCol="0">
            <a:spAutoFit/>
          </a:bodyPr>
          <a:lstStyle/>
          <a:p>
            <a:r>
              <a:rPr lang="en-US" sz="3600" dirty="0">
                <a:solidFill>
                  <a:srgbClr val="FFFF00"/>
                </a:solidFill>
                <a:effectLst>
                  <a:outerShdw blurRad="38100" dist="38100" dir="2700000" algn="tl">
                    <a:srgbClr val="000000">
                      <a:alpha val="43137"/>
                    </a:srgbClr>
                  </a:outerShdw>
                </a:effectLst>
                <a:latin typeface="+mj-lt"/>
              </a:rPr>
              <a:t>Going Mobile</a:t>
            </a:r>
          </a:p>
        </p:txBody>
      </p:sp>
      <p:sp>
        <p:nvSpPr>
          <p:cNvPr id="4" name="TextBox 3"/>
          <p:cNvSpPr txBox="1"/>
          <p:nvPr/>
        </p:nvSpPr>
        <p:spPr>
          <a:xfrm>
            <a:off x="533400" y="1295400"/>
            <a:ext cx="8001000" cy="1754326"/>
          </a:xfrm>
          <a:prstGeom prst="rect">
            <a:avLst/>
          </a:prstGeom>
          <a:noFill/>
        </p:spPr>
        <p:txBody>
          <a:bodyPr wrap="square" rtlCol="0">
            <a:spAutoFit/>
          </a:bodyPr>
          <a:lstStyle/>
          <a:p>
            <a:pPr algn="just"/>
            <a:r>
              <a:rPr lang="en-US" dirty="0">
                <a:solidFill>
                  <a:schemeClr val="bg1"/>
                </a:solidFill>
                <a:effectLst>
                  <a:outerShdw blurRad="38100" dist="38100" dir="2700000" algn="tl">
                    <a:srgbClr val="000000">
                      <a:alpha val="43137"/>
                    </a:srgbClr>
                  </a:outerShdw>
                </a:effectLst>
              </a:rPr>
              <a:t>Operating while mobile is one of the most popular ways hams communicate. A typical mobile setup includes a 50W VHF / UHF transceiver connected to a vertical mag-mount antenna. </a:t>
            </a:r>
          </a:p>
          <a:p>
            <a:pPr algn="just"/>
            <a:endParaRPr lang="en-US" dirty="0">
              <a:solidFill>
                <a:schemeClr val="bg1"/>
              </a:solidFill>
              <a:effectLst>
                <a:outerShdw blurRad="38100" dist="38100" dir="2700000" algn="tl">
                  <a:srgbClr val="000000">
                    <a:alpha val="43137"/>
                  </a:srgbClr>
                </a:outerShdw>
              </a:effectLst>
            </a:endParaRPr>
          </a:p>
          <a:p>
            <a:pPr algn="just"/>
            <a:r>
              <a:rPr lang="en-US" dirty="0">
                <a:solidFill>
                  <a:schemeClr val="bg1"/>
                </a:solidFill>
                <a:effectLst>
                  <a:outerShdw blurRad="38100" dist="38100" dir="2700000" algn="tl">
                    <a:srgbClr val="000000">
                      <a:alpha val="43137"/>
                    </a:srgbClr>
                  </a:outerShdw>
                </a:effectLst>
              </a:rPr>
              <a:t>Some take it to the extreme, however, and install a full fledged mobile setup, including multi-band antennas and even tuners.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514" y="3581400"/>
            <a:ext cx="3657600" cy="249065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950" y="3607524"/>
            <a:ext cx="3995056" cy="24906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58706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382000" cy="707886"/>
          </a:xfrm>
          <a:prstGeom prst="rect">
            <a:avLst/>
          </a:prstGeom>
          <a:noFill/>
        </p:spPr>
        <p:txBody>
          <a:bodyPr wrap="square" rtlCol="0">
            <a:spAutoFit/>
          </a:bodyPr>
          <a:lstStyle/>
          <a:p>
            <a:r>
              <a:rPr lang="en-US" sz="4000" dirty="0">
                <a:solidFill>
                  <a:srgbClr val="FFFF00"/>
                </a:solidFill>
                <a:effectLst>
                  <a:outerShdw blurRad="38100" dist="38100" dir="2700000" algn="tl">
                    <a:srgbClr val="000000">
                      <a:alpha val="43137"/>
                    </a:srgbClr>
                  </a:outerShdw>
                </a:effectLst>
                <a:latin typeface="+mj-lt"/>
              </a:rPr>
              <a:t>Base Station</a:t>
            </a:r>
          </a:p>
        </p:txBody>
      </p:sp>
      <p:sp>
        <p:nvSpPr>
          <p:cNvPr id="3" name="TextBox 2"/>
          <p:cNvSpPr txBox="1"/>
          <p:nvPr/>
        </p:nvSpPr>
        <p:spPr>
          <a:xfrm>
            <a:off x="538843" y="5181600"/>
            <a:ext cx="7924800" cy="1323439"/>
          </a:xfrm>
          <a:prstGeom prst="rect">
            <a:avLst/>
          </a:prstGeom>
          <a:noFill/>
        </p:spPr>
        <p:txBody>
          <a:bodyPr wrap="square" rtlCol="0">
            <a:spAutoFit/>
          </a:bodyPr>
          <a:lstStyle/>
          <a:p>
            <a:pPr algn="just"/>
            <a:r>
              <a:rPr lang="en-US" sz="2000" dirty="0">
                <a:solidFill>
                  <a:schemeClr val="bg1"/>
                </a:solidFill>
              </a:rPr>
              <a:t>A typical base station for HF consists of a power supply, transceiver, antenna tuner, amplifier, and if you choose to use digital modes, a PC interface. A variety of antennas can be used, and these depend on band, available space, and preference.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554" y="1295400"/>
            <a:ext cx="6577778" cy="3530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9934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81000"/>
            <a:ext cx="8077200" cy="707886"/>
          </a:xfrm>
          <a:prstGeom prst="rect">
            <a:avLst/>
          </a:prstGeom>
          <a:noFill/>
        </p:spPr>
        <p:txBody>
          <a:bodyPr wrap="square" rtlCol="0">
            <a:spAutoFit/>
          </a:bodyPr>
          <a:lstStyle/>
          <a:p>
            <a:r>
              <a:rPr lang="en-US" sz="4000" dirty="0">
                <a:solidFill>
                  <a:srgbClr val="FFFF00"/>
                </a:solidFill>
                <a:effectLst>
                  <a:outerShdw blurRad="38100" dist="38100" dir="2700000" algn="tl">
                    <a:srgbClr val="000000">
                      <a:alpha val="43137"/>
                    </a:srgbClr>
                  </a:outerShdw>
                </a:effectLst>
                <a:latin typeface="+mj-lt"/>
              </a:rPr>
              <a:t>Antennas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379" y="1447800"/>
            <a:ext cx="3622221" cy="3429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371" y="1447800"/>
            <a:ext cx="4419600" cy="3429000"/>
          </a:xfrm>
          <a:prstGeom prst="rect">
            <a:avLst/>
          </a:prstGeom>
        </p:spPr>
      </p:pic>
      <p:sp>
        <p:nvSpPr>
          <p:cNvPr id="6" name="TextBox 5"/>
          <p:cNvSpPr txBox="1"/>
          <p:nvPr/>
        </p:nvSpPr>
        <p:spPr>
          <a:xfrm>
            <a:off x="381000" y="5067788"/>
            <a:ext cx="8444592" cy="461665"/>
          </a:xfrm>
          <a:prstGeom prst="rect">
            <a:avLst/>
          </a:prstGeom>
          <a:noFill/>
        </p:spPr>
        <p:txBody>
          <a:bodyPr wrap="square" rtlCol="0">
            <a:spAutoFit/>
          </a:bodyPr>
          <a:lstStyle/>
          <a:p>
            <a:r>
              <a:rPr lang="en-US" sz="2400" dirty="0">
                <a:solidFill>
                  <a:schemeClr val="bg1"/>
                </a:solidFill>
                <a:effectLst>
                  <a:outerShdw blurRad="38100" dist="38100" dir="2700000" algn="tl">
                    <a:srgbClr val="000000">
                      <a:alpha val="43137"/>
                    </a:srgbClr>
                  </a:outerShdw>
                </a:effectLst>
              </a:rPr>
              <a:t>Wire Dipole                             HF Yagi</a:t>
            </a:r>
          </a:p>
        </p:txBody>
      </p:sp>
    </p:spTree>
    <p:extLst>
      <p:ext uri="{BB962C8B-B14F-4D97-AF65-F5344CB8AC3E}">
        <p14:creationId xmlns:p14="http://schemas.microsoft.com/office/powerpoint/2010/main" val="849894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33399"/>
            <a:ext cx="3810000" cy="560342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571500"/>
            <a:ext cx="2743200" cy="2857500"/>
          </a:xfrm>
          <a:prstGeom prst="rect">
            <a:avLst/>
          </a:prstGeom>
        </p:spPr>
      </p:pic>
      <p:sp>
        <p:nvSpPr>
          <p:cNvPr id="4" name="TextBox 3"/>
          <p:cNvSpPr txBox="1"/>
          <p:nvPr/>
        </p:nvSpPr>
        <p:spPr>
          <a:xfrm>
            <a:off x="5181600" y="3810000"/>
            <a:ext cx="3352800" cy="1938992"/>
          </a:xfrm>
          <a:prstGeom prst="rect">
            <a:avLst/>
          </a:prstGeom>
          <a:noFill/>
        </p:spPr>
        <p:txBody>
          <a:bodyPr wrap="square" rtlCol="0">
            <a:spAutoFit/>
          </a:bodyPr>
          <a:lstStyle/>
          <a:p>
            <a:r>
              <a:rPr lang="en-US" sz="2400" dirty="0">
                <a:solidFill>
                  <a:schemeClr val="bg1"/>
                </a:solidFill>
                <a:effectLst>
                  <a:outerShdw blurRad="38100" dist="38100" dir="2700000" algn="tl">
                    <a:srgbClr val="000000">
                      <a:alpha val="43137"/>
                    </a:srgbClr>
                  </a:outerShdw>
                </a:effectLst>
              </a:rPr>
              <a:t>(left) Multi-band HF Vertical</a:t>
            </a:r>
          </a:p>
          <a:p>
            <a:endParaRPr lang="en-US" sz="2400" dirty="0">
              <a:solidFill>
                <a:schemeClr val="bg1"/>
              </a:solidFill>
              <a:effectLst>
                <a:outerShdw blurRad="38100" dist="38100" dir="2700000" algn="tl">
                  <a:srgbClr val="000000">
                    <a:alpha val="43137"/>
                  </a:srgbClr>
                </a:outerShdw>
              </a:effectLst>
            </a:endParaRPr>
          </a:p>
          <a:p>
            <a:r>
              <a:rPr lang="en-US" sz="2400" dirty="0">
                <a:solidFill>
                  <a:schemeClr val="bg1"/>
                </a:solidFill>
                <a:effectLst>
                  <a:outerShdw blurRad="38100" dist="38100" dir="2700000" algn="tl">
                    <a:srgbClr val="000000">
                      <a:alpha val="43137"/>
                    </a:srgbClr>
                  </a:outerShdw>
                </a:effectLst>
              </a:rPr>
              <a:t>(top) VHF Mobile Antenna</a:t>
            </a:r>
          </a:p>
        </p:txBody>
      </p:sp>
    </p:spTree>
    <p:extLst>
      <p:ext uri="{BB962C8B-B14F-4D97-AF65-F5344CB8AC3E}">
        <p14:creationId xmlns:p14="http://schemas.microsoft.com/office/powerpoint/2010/main" val="1659174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92970"/>
            <a:ext cx="8153400" cy="707886"/>
          </a:xfrm>
          <a:prstGeom prst="rect">
            <a:avLst/>
          </a:prstGeom>
          <a:noFill/>
        </p:spPr>
        <p:txBody>
          <a:bodyPr wrap="square" rtlCol="0">
            <a:spAutoFit/>
          </a:bodyPr>
          <a:lstStyle/>
          <a:p>
            <a:r>
              <a:rPr lang="en-US" sz="4000" dirty="0">
                <a:solidFill>
                  <a:srgbClr val="FFFF00"/>
                </a:solidFill>
                <a:effectLst>
                  <a:outerShdw blurRad="38100" dist="38100" dir="2700000" algn="tl">
                    <a:srgbClr val="000000">
                      <a:alpha val="43137"/>
                    </a:srgbClr>
                  </a:outerShdw>
                </a:effectLst>
                <a:latin typeface="+mj-lt"/>
              </a:rPr>
              <a:t>Resources</a:t>
            </a: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752600"/>
            <a:ext cx="3338513" cy="42433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850" y="762000"/>
            <a:ext cx="2867059" cy="132873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850" y="2667000"/>
            <a:ext cx="2865018" cy="381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0802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8214" y="304800"/>
            <a:ext cx="8077200" cy="7448193"/>
          </a:xfrm>
          <a:prstGeom prst="rect">
            <a:avLst/>
          </a:prstGeom>
          <a:noFill/>
        </p:spPr>
        <p:txBody>
          <a:bodyPr wrap="square" rtlCol="0">
            <a:spAutoFit/>
          </a:bodyPr>
          <a:lstStyle/>
          <a:p>
            <a:r>
              <a:rPr lang="en-US" sz="4000" dirty="0">
                <a:solidFill>
                  <a:srgbClr val="FFFF00"/>
                </a:solidFill>
                <a:effectLst>
                  <a:outerShdw blurRad="38100" dist="38100" dir="2700000" algn="tl">
                    <a:srgbClr val="000000">
                      <a:alpha val="43137"/>
                    </a:srgbClr>
                  </a:outerShdw>
                </a:effectLst>
              </a:rPr>
              <a:t>Join a Local Club</a:t>
            </a:r>
          </a:p>
          <a:p>
            <a:endParaRPr lang="en-US" dirty="0"/>
          </a:p>
          <a:p>
            <a:pPr marL="342900" indent="-342900">
              <a:buFont typeface="Wingdings" pitchFamily="2" charset="2"/>
              <a:buChar char="ü"/>
            </a:pPr>
            <a:r>
              <a:rPr lang="en-US" sz="2400" dirty="0">
                <a:solidFill>
                  <a:schemeClr val="bg1"/>
                </a:solidFill>
                <a:effectLst>
                  <a:outerShdw blurRad="38100" dist="38100" dir="2700000" algn="tl">
                    <a:srgbClr val="000000">
                      <a:alpha val="43137"/>
                    </a:srgbClr>
                  </a:outerShdw>
                </a:effectLst>
              </a:rPr>
              <a:t>Friendship</a:t>
            </a:r>
          </a:p>
          <a:p>
            <a:pPr marL="342900" indent="-342900">
              <a:buFont typeface="Wingdings" pitchFamily="2" charset="2"/>
              <a:buChar char="ü"/>
            </a:pPr>
            <a:endParaRPr lang="en-US" sz="2400" dirty="0">
              <a:solidFill>
                <a:schemeClr val="bg1"/>
              </a:solidFill>
              <a:effectLst>
                <a:outerShdw blurRad="38100" dist="38100" dir="2700000" algn="tl">
                  <a:srgbClr val="000000">
                    <a:alpha val="43137"/>
                  </a:srgbClr>
                </a:outerShdw>
              </a:effectLst>
            </a:endParaRPr>
          </a:p>
          <a:p>
            <a:pPr marL="342900" indent="-342900">
              <a:buFont typeface="Wingdings" pitchFamily="2" charset="2"/>
              <a:buChar char="ü"/>
            </a:pPr>
            <a:r>
              <a:rPr lang="en-US" sz="2400" dirty="0">
                <a:solidFill>
                  <a:schemeClr val="bg1"/>
                </a:solidFill>
                <a:effectLst>
                  <a:outerShdw blurRad="38100" dist="38100" dir="2700000" algn="tl">
                    <a:srgbClr val="000000">
                      <a:alpha val="43137"/>
                    </a:srgbClr>
                  </a:outerShdw>
                </a:effectLst>
              </a:rPr>
              <a:t>Camaraderie</a:t>
            </a:r>
          </a:p>
          <a:p>
            <a:pPr marL="342900" indent="-342900">
              <a:buFont typeface="Wingdings" pitchFamily="2" charset="2"/>
              <a:buChar char="ü"/>
            </a:pPr>
            <a:endParaRPr lang="en-US" sz="2400" dirty="0">
              <a:solidFill>
                <a:schemeClr val="bg1"/>
              </a:solidFill>
              <a:effectLst>
                <a:outerShdw blurRad="38100" dist="38100" dir="2700000" algn="tl">
                  <a:srgbClr val="000000">
                    <a:alpha val="43137"/>
                  </a:srgbClr>
                </a:outerShdw>
              </a:effectLst>
            </a:endParaRPr>
          </a:p>
          <a:p>
            <a:pPr marL="342900" indent="-342900">
              <a:buFont typeface="Wingdings" pitchFamily="2" charset="2"/>
              <a:buChar char="ü"/>
            </a:pPr>
            <a:r>
              <a:rPr lang="en-US" sz="2400" dirty="0">
                <a:solidFill>
                  <a:schemeClr val="bg1"/>
                </a:solidFill>
                <a:effectLst>
                  <a:outerShdw blurRad="38100" dist="38100" dir="2700000" algn="tl">
                    <a:srgbClr val="000000">
                      <a:alpha val="43137"/>
                    </a:srgbClr>
                  </a:outerShdw>
                </a:effectLst>
              </a:rPr>
              <a:t>Technical Expertise</a:t>
            </a:r>
          </a:p>
          <a:p>
            <a:endParaRPr lang="en-US" sz="2400" dirty="0">
              <a:solidFill>
                <a:schemeClr val="bg1"/>
              </a:solidFill>
              <a:effectLst>
                <a:outerShdw blurRad="38100" dist="38100" dir="2700000" algn="tl">
                  <a:srgbClr val="000000">
                    <a:alpha val="43137"/>
                  </a:srgbClr>
                </a:outerShdw>
              </a:effectLst>
            </a:endParaRPr>
          </a:p>
          <a:p>
            <a:pPr marL="342900" indent="-342900">
              <a:buFont typeface="Wingdings" pitchFamily="2" charset="2"/>
              <a:buChar char="ü"/>
            </a:pPr>
            <a:r>
              <a:rPr lang="en-US" sz="2400" dirty="0">
                <a:solidFill>
                  <a:schemeClr val="bg1"/>
                </a:solidFill>
                <a:effectLst>
                  <a:outerShdw blurRad="38100" dist="38100" dir="2700000" algn="tl">
                    <a:srgbClr val="000000">
                      <a:alpha val="43137"/>
                    </a:srgbClr>
                  </a:outerShdw>
                </a:effectLst>
              </a:rPr>
              <a:t>Events &amp; Activities</a:t>
            </a:r>
          </a:p>
          <a:p>
            <a:pPr marL="342900" indent="-342900">
              <a:buFont typeface="Wingdings" pitchFamily="2" charset="2"/>
              <a:buChar char="ü"/>
            </a:pPr>
            <a:endParaRPr lang="en-US" sz="2400" dirty="0">
              <a:solidFill>
                <a:schemeClr val="bg1"/>
              </a:solidFill>
              <a:effectLst>
                <a:outerShdw blurRad="38100" dist="38100" dir="2700000" algn="tl">
                  <a:srgbClr val="000000">
                    <a:alpha val="43137"/>
                  </a:srgbClr>
                </a:outerShdw>
              </a:effectLst>
            </a:endParaRPr>
          </a:p>
          <a:p>
            <a:pPr marL="342900" indent="-342900">
              <a:buFont typeface="Wingdings" pitchFamily="2" charset="2"/>
              <a:buChar char="ü"/>
            </a:pPr>
            <a:r>
              <a:rPr lang="en-US" sz="2400" dirty="0">
                <a:solidFill>
                  <a:schemeClr val="bg1"/>
                </a:solidFill>
                <a:effectLst>
                  <a:outerShdw blurRad="38100" dist="38100" dir="2700000" algn="tl">
                    <a:srgbClr val="000000">
                      <a:alpha val="43137"/>
                    </a:srgbClr>
                  </a:outerShdw>
                </a:effectLst>
              </a:rPr>
              <a:t>Education</a:t>
            </a:r>
          </a:p>
          <a:p>
            <a:pPr marL="342900" indent="-342900">
              <a:buFont typeface="Wingdings" pitchFamily="2" charset="2"/>
              <a:buChar char="ü"/>
            </a:pPr>
            <a:endParaRPr lang="en-US" sz="2400" dirty="0">
              <a:solidFill>
                <a:schemeClr val="bg1"/>
              </a:solidFill>
              <a:effectLst>
                <a:outerShdw blurRad="38100" dist="38100" dir="2700000" algn="tl">
                  <a:srgbClr val="000000">
                    <a:alpha val="43137"/>
                  </a:srgbClr>
                </a:outerShdw>
              </a:effectLst>
            </a:endParaRPr>
          </a:p>
          <a:p>
            <a:pPr marL="342900" indent="-342900">
              <a:buFont typeface="Wingdings" pitchFamily="2" charset="2"/>
              <a:buChar char="ü"/>
            </a:pPr>
            <a:r>
              <a:rPr lang="en-US" sz="2400" dirty="0">
                <a:solidFill>
                  <a:schemeClr val="bg1"/>
                </a:solidFill>
                <a:effectLst>
                  <a:outerShdw blurRad="38100" dist="38100" dir="2700000" algn="tl">
                    <a:srgbClr val="000000">
                      <a:alpha val="43137"/>
                    </a:srgbClr>
                  </a:outerShdw>
                </a:effectLst>
              </a:rPr>
              <a:t>Public Service</a:t>
            </a:r>
          </a:p>
          <a:p>
            <a:pPr marL="342900" indent="-342900">
              <a:buFont typeface="Wingdings" pitchFamily="2" charset="2"/>
              <a:buChar char="ü"/>
            </a:pPr>
            <a:endParaRPr lang="en-US" sz="2400" dirty="0">
              <a:solidFill>
                <a:schemeClr val="bg1"/>
              </a:solidFill>
              <a:effectLst>
                <a:outerShdw blurRad="38100" dist="38100" dir="2700000" algn="tl">
                  <a:srgbClr val="000000">
                    <a:alpha val="43137"/>
                  </a:srgbClr>
                </a:outerShdw>
              </a:effectLst>
            </a:endParaRPr>
          </a:p>
          <a:p>
            <a:pPr marL="342900" indent="-342900">
              <a:buFont typeface="Wingdings" pitchFamily="2" charset="2"/>
              <a:buChar char="ü"/>
            </a:pPr>
            <a:r>
              <a:rPr lang="en-US" sz="2400" dirty="0">
                <a:solidFill>
                  <a:schemeClr val="bg1"/>
                </a:solidFill>
                <a:effectLst>
                  <a:outerShdw blurRad="38100" dist="38100" dir="2700000" algn="tl">
                    <a:srgbClr val="000000">
                      <a:alpha val="43137"/>
                    </a:srgbClr>
                  </a:outerShdw>
                </a:effectLst>
              </a:rPr>
              <a:t>Competitions</a:t>
            </a:r>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9045307D-97CB-4639-ACEE-CC8D49E36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295400"/>
            <a:ext cx="5198880" cy="4800600"/>
          </a:xfrm>
          <a:prstGeom prst="rect">
            <a:avLst/>
          </a:prstGeom>
        </p:spPr>
      </p:pic>
    </p:spTree>
    <p:extLst>
      <p:ext uri="{BB962C8B-B14F-4D97-AF65-F5344CB8AC3E}">
        <p14:creationId xmlns:p14="http://schemas.microsoft.com/office/powerpoint/2010/main" val="3638496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32802">
            <a:off x="533400" y="4114800"/>
            <a:ext cx="38862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50095">
            <a:off x="5234159" y="304800"/>
            <a:ext cx="36195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624542"/>
            <a:ext cx="2228850" cy="3467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68988">
            <a:off x="5538529" y="2760633"/>
            <a:ext cx="3238500" cy="2000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55913">
            <a:off x="583631" y="361176"/>
            <a:ext cx="2305050" cy="3467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60247">
            <a:off x="4706553" y="4782039"/>
            <a:ext cx="3200400" cy="2089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9330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71AA85-AEFE-454A-BFFA-9C290EED5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828800"/>
            <a:ext cx="4876800" cy="2560320"/>
          </a:xfrm>
          <a:prstGeom prst="rect">
            <a:avLst/>
          </a:prstGeom>
        </p:spPr>
      </p:pic>
    </p:spTree>
    <p:extLst>
      <p:ext uri="{BB962C8B-B14F-4D97-AF65-F5344CB8AC3E}">
        <p14:creationId xmlns:p14="http://schemas.microsoft.com/office/powerpoint/2010/main" val="441122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42900" y="381000"/>
            <a:ext cx="8356600" cy="5914055"/>
          </a:xfrm>
          <a:prstGeom prst="rect">
            <a:avLst/>
          </a:prstGeom>
          <a:noFill/>
          <a:ln w="9525">
            <a:noFill/>
            <a:miter lim="800000"/>
            <a:headEnd/>
            <a:tailEnd/>
          </a:ln>
        </p:spPr>
        <p:txBody>
          <a:bodyPr lIns="0" tIns="0" rIns="0" bIns="0">
            <a:spAutoFit/>
          </a:bodyPr>
          <a:lstStyle/>
          <a:p>
            <a:pPr defTabSz="381000">
              <a:lnSpc>
                <a:spcPct val="103000"/>
              </a:lnSpc>
              <a:spcBef>
                <a:spcPct val="20000"/>
              </a:spcBef>
              <a:buClr>
                <a:schemeClr val="bg1"/>
              </a:buClr>
            </a:pPr>
            <a:r>
              <a:rPr lang="en-US" sz="2800" dirty="0">
                <a:solidFill>
                  <a:srgbClr val="FFFF00"/>
                </a:solidFill>
                <a:effectLst>
                  <a:outerShdw blurRad="38100" dist="38100" dir="2700000" algn="tl">
                    <a:srgbClr val="000000">
                      <a:alpha val="43137"/>
                    </a:srgbClr>
                  </a:outerShdw>
                </a:effectLst>
                <a:latin typeface="Trebuchet MS"/>
              </a:rPr>
              <a:t>Communicate, Experiment, Interact, Compete</a:t>
            </a:r>
            <a:endParaRPr lang="en-US" sz="2000" dirty="0">
              <a:solidFill>
                <a:srgbClr val="FFFF00"/>
              </a:solidFill>
              <a:effectLst>
                <a:outerShdw blurRad="38100" dist="38100" dir="2700000" algn="tl">
                  <a:srgbClr val="000000">
                    <a:alpha val="43137"/>
                  </a:srgbClr>
                </a:outerShdw>
              </a:effectLst>
            </a:endParaRPr>
          </a:p>
          <a:p>
            <a:pPr defTabSz="381000">
              <a:lnSpc>
                <a:spcPct val="103000"/>
              </a:lnSpc>
              <a:spcBef>
                <a:spcPct val="20000"/>
              </a:spcBef>
              <a:buClr>
                <a:schemeClr val="bg1"/>
              </a:buClr>
            </a:pPr>
            <a:endParaRPr lang="en-US" sz="2000" dirty="0">
              <a:solidFill>
                <a:srgbClr val="FFFFFF"/>
              </a:solidFill>
            </a:endParaRPr>
          </a:p>
          <a:p>
            <a:pPr marL="342900" indent="-342900" algn="just" defTabSz="381000">
              <a:lnSpc>
                <a:spcPct val="103000"/>
              </a:lnSpc>
              <a:spcBef>
                <a:spcPct val="20000"/>
              </a:spcBef>
              <a:buClr>
                <a:schemeClr val="bg1"/>
              </a:buClr>
              <a:buFont typeface="Arial" pitchFamily="34" charset="0"/>
              <a:buChar char="•"/>
            </a:pPr>
            <a:r>
              <a:rPr lang="en-US" dirty="0">
                <a:solidFill>
                  <a:srgbClr val="FFFFFF"/>
                </a:solidFill>
                <a:effectLst>
                  <a:outerShdw blurRad="38100" dist="38100" dir="2700000" algn="tl">
                    <a:srgbClr val="000000">
                      <a:alpha val="43137"/>
                    </a:srgbClr>
                  </a:outerShdw>
                </a:effectLst>
              </a:rPr>
              <a:t>Amateur radio is a </a:t>
            </a:r>
            <a:r>
              <a:rPr lang="en-US" b="1" i="1" dirty="0">
                <a:solidFill>
                  <a:srgbClr val="FFFFFF"/>
                </a:solidFill>
                <a:effectLst>
                  <a:outerShdw blurRad="38100" dist="38100" dir="2700000" algn="tl">
                    <a:srgbClr val="000000">
                      <a:alpha val="43137"/>
                    </a:srgbClr>
                  </a:outerShdw>
                </a:effectLst>
              </a:rPr>
              <a:t>regulated, non-commercial radio service</a:t>
            </a:r>
            <a:r>
              <a:rPr lang="en-US" dirty="0">
                <a:solidFill>
                  <a:srgbClr val="FFFFFF"/>
                </a:solidFill>
                <a:effectLst>
                  <a:outerShdw blurRad="38100" dist="38100" dir="2700000" algn="tl">
                    <a:srgbClr val="000000">
                      <a:alpha val="43137"/>
                    </a:srgbClr>
                  </a:outerShdw>
                </a:effectLst>
              </a:rPr>
              <a:t>.  Unlike  other  radio services, such as CB or GMRS, hams can  transmit with as  much   as </a:t>
            </a:r>
            <a:r>
              <a:rPr lang="en-US" b="1" dirty="0">
                <a:solidFill>
                  <a:srgbClr val="FFFFFF"/>
                </a:solidFill>
                <a:effectLst>
                  <a:outerShdw blurRad="38100" dist="38100" dir="2700000" algn="tl">
                    <a:srgbClr val="000000">
                      <a:alpha val="43137"/>
                    </a:srgbClr>
                  </a:outerShdw>
                </a:effectLst>
              </a:rPr>
              <a:t>1500 watts </a:t>
            </a:r>
            <a:r>
              <a:rPr lang="en-US" dirty="0">
                <a:solidFill>
                  <a:srgbClr val="FFFFFF"/>
                </a:solidFill>
                <a:effectLst>
                  <a:outerShdw blurRad="38100" dist="38100" dir="2700000" algn="tl">
                    <a:srgbClr val="000000">
                      <a:alpha val="43137"/>
                    </a:srgbClr>
                  </a:outerShdw>
                </a:effectLst>
              </a:rPr>
              <a:t>PEP. </a:t>
            </a:r>
          </a:p>
          <a:p>
            <a:pPr marL="342900" indent="-342900" algn="just" defTabSz="381000">
              <a:lnSpc>
                <a:spcPct val="128000"/>
              </a:lnSpc>
              <a:spcBef>
                <a:spcPct val="20000"/>
              </a:spcBef>
              <a:buClr>
                <a:schemeClr val="bg1"/>
              </a:buClr>
              <a:buFont typeface="Arial" pitchFamily="34" charset="0"/>
              <a:buChar char="•"/>
            </a:pPr>
            <a:endParaRPr lang="en-US" dirty="0">
              <a:solidFill>
                <a:srgbClr val="FFFFFF"/>
              </a:solidFill>
              <a:effectLst>
                <a:outerShdw blurRad="38100" dist="38100" dir="2700000" algn="tl">
                  <a:srgbClr val="000000">
                    <a:alpha val="43137"/>
                  </a:srgbClr>
                </a:outerShdw>
              </a:effectLst>
            </a:endParaRPr>
          </a:p>
          <a:p>
            <a:pPr marL="342900" indent="-342900" algn="just" defTabSz="381000">
              <a:lnSpc>
                <a:spcPct val="103000"/>
              </a:lnSpc>
              <a:spcBef>
                <a:spcPct val="20000"/>
              </a:spcBef>
              <a:buClr>
                <a:schemeClr val="bg1"/>
              </a:buClr>
              <a:buFont typeface="Arial" pitchFamily="34" charset="0"/>
              <a:buChar char="•"/>
            </a:pPr>
            <a:r>
              <a:rPr lang="en-US" b="1" dirty="0">
                <a:solidFill>
                  <a:srgbClr val="FFFFFF"/>
                </a:solidFill>
                <a:effectLst>
                  <a:outerShdw blurRad="38100" dist="38100" dir="2700000" algn="tl">
                    <a:srgbClr val="000000">
                      <a:alpha val="43137"/>
                    </a:srgbClr>
                  </a:outerShdw>
                </a:effectLst>
              </a:rPr>
              <a:t>Experimentation</a:t>
            </a:r>
            <a:r>
              <a:rPr lang="en-US" dirty="0">
                <a:solidFill>
                  <a:srgbClr val="FFFFFF"/>
                </a:solidFill>
                <a:effectLst>
                  <a:outerShdw blurRad="38100" dist="38100" dir="2700000" algn="tl">
                    <a:srgbClr val="000000">
                      <a:alpha val="43137"/>
                    </a:srgbClr>
                  </a:outerShdw>
                </a:effectLst>
              </a:rPr>
              <a:t> is not only allowed, but it’s encouraged. Ham radio is  truly  a hobby, but often one that makes a difference  especially in emergency  or disaster situations.  It is an activity of  Self-Learning,  Inter-Communication, and Technical Investigation.</a:t>
            </a:r>
          </a:p>
          <a:p>
            <a:pPr marL="342900" indent="-342900" algn="just" defTabSz="381000">
              <a:lnSpc>
                <a:spcPct val="128000"/>
              </a:lnSpc>
              <a:spcBef>
                <a:spcPct val="20000"/>
              </a:spcBef>
              <a:buClr>
                <a:schemeClr val="bg1"/>
              </a:buClr>
              <a:buFont typeface="Arial" pitchFamily="34" charset="0"/>
              <a:buChar char="•"/>
            </a:pPr>
            <a:endParaRPr lang="en-US" dirty="0">
              <a:solidFill>
                <a:srgbClr val="FFFFFF"/>
              </a:solidFill>
              <a:effectLst>
                <a:outerShdw blurRad="38100" dist="38100" dir="2700000" algn="tl">
                  <a:srgbClr val="000000">
                    <a:alpha val="43137"/>
                  </a:srgbClr>
                </a:outerShdw>
              </a:effectLst>
            </a:endParaRPr>
          </a:p>
          <a:p>
            <a:pPr marL="342900" indent="-342900" algn="just" defTabSz="381000">
              <a:lnSpc>
                <a:spcPct val="103000"/>
              </a:lnSpc>
              <a:spcBef>
                <a:spcPct val="20000"/>
              </a:spcBef>
              <a:buClr>
                <a:schemeClr val="bg1"/>
              </a:buClr>
              <a:buFont typeface="Arial" pitchFamily="34" charset="0"/>
              <a:buChar char="•"/>
            </a:pPr>
            <a:r>
              <a:rPr lang="en-US" dirty="0">
                <a:solidFill>
                  <a:srgbClr val="FFFFFF"/>
                </a:solidFill>
                <a:effectLst>
                  <a:outerShdw blurRad="38100" dist="38100" dir="2700000" algn="tl">
                    <a:srgbClr val="000000">
                      <a:alpha val="43137"/>
                    </a:srgbClr>
                  </a:outerShdw>
                </a:effectLst>
              </a:rPr>
              <a:t>Amateurs talk to local friends over the radio waves using hand-held      transceivers, communicate digitally using packet, to exchange personal     messages, or vital information in an emergency, talk to other hams anywhere in the world, or engage in contests over the  airwaves. </a:t>
            </a:r>
          </a:p>
          <a:p>
            <a:pPr marL="342900" indent="-342900" algn="just" defTabSz="381000">
              <a:lnSpc>
                <a:spcPct val="103000"/>
              </a:lnSpc>
              <a:spcBef>
                <a:spcPct val="20000"/>
              </a:spcBef>
              <a:buFont typeface="Arial" pitchFamily="34" charset="0"/>
              <a:buChar char="•"/>
            </a:pPr>
            <a:endParaRPr lang="en-US" dirty="0">
              <a:solidFill>
                <a:srgbClr val="FFFFFF"/>
              </a:solidFill>
              <a:effectLst>
                <a:outerShdw blurRad="38100" dist="38100" dir="2700000" algn="tl">
                  <a:srgbClr val="000000">
                    <a:alpha val="43137"/>
                  </a:srgbClr>
                </a:outerShdw>
              </a:effectLst>
            </a:endParaRPr>
          </a:p>
          <a:p>
            <a:pPr marL="342900" indent="-342900" algn="just" defTabSz="381000">
              <a:lnSpc>
                <a:spcPct val="103000"/>
              </a:lnSpc>
              <a:spcBef>
                <a:spcPct val="20000"/>
              </a:spcBef>
              <a:buFont typeface="Arial" pitchFamily="34" charset="0"/>
              <a:buChar char="•"/>
            </a:pPr>
            <a:r>
              <a:rPr lang="en-US" dirty="0">
                <a:solidFill>
                  <a:srgbClr val="FFFFFF"/>
                </a:solidFill>
                <a:effectLst>
                  <a:outerShdw blurRad="38100" dist="38100" dir="2700000" algn="tl">
                    <a:srgbClr val="000000">
                      <a:alpha val="43137"/>
                    </a:srgbClr>
                  </a:outerShdw>
                </a:effectLst>
              </a:rPr>
              <a:t>There is truly something for everyone. In the U.S. there are over 700,000     licensed radio amateurs, and  this number is steadily increasing.</a:t>
            </a:r>
          </a:p>
        </p:txBody>
      </p:sp>
    </p:spTree>
  </p:cSld>
  <p:clrMapOvr>
    <a:masterClrMapping/>
  </p:clrMapOvr>
  <p:transition spd="slow" advClick="0">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37331" y="228600"/>
            <a:ext cx="8616950" cy="622991"/>
          </a:xfrm>
          <a:prstGeom prst="rect">
            <a:avLst/>
          </a:prstGeom>
          <a:noFill/>
          <a:ln w="9525">
            <a:noFill/>
            <a:miter lim="800000"/>
            <a:headEnd/>
            <a:tailEnd/>
          </a:ln>
        </p:spPr>
        <p:txBody>
          <a:bodyPr lIns="0" tIns="0" rIns="0" bIns="0">
            <a:spAutoFit/>
          </a:bodyPr>
          <a:lstStyle/>
          <a:p>
            <a:pPr algn="ctr" defTabSz="381000">
              <a:lnSpc>
                <a:spcPct val="103000"/>
              </a:lnSpc>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What Do Hams Do?</a:t>
            </a:r>
          </a:p>
        </p:txBody>
      </p:sp>
      <p:sp>
        <p:nvSpPr>
          <p:cNvPr id="14339" name="Text Box 3"/>
          <p:cNvSpPr txBox="1">
            <a:spLocks noChangeArrowheads="1"/>
          </p:cNvSpPr>
          <p:nvPr/>
        </p:nvSpPr>
        <p:spPr bwMode="auto">
          <a:xfrm>
            <a:off x="571500" y="5334000"/>
            <a:ext cx="7981950" cy="1417696"/>
          </a:xfrm>
          <a:prstGeom prst="rect">
            <a:avLst/>
          </a:prstGeom>
          <a:noFill/>
          <a:ln w="9525">
            <a:noFill/>
            <a:miter lim="800000"/>
            <a:headEnd/>
            <a:tailEnd/>
          </a:ln>
        </p:spPr>
        <p:txBody>
          <a:bodyPr lIns="0" tIns="0" rIns="0" bIns="0">
            <a:spAutoFit/>
          </a:bodyPr>
          <a:lstStyle/>
          <a:p>
            <a:pPr indent="457200" algn="ctr" defTabSz="381000">
              <a:lnSpc>
                <a:spcPct val="103000"/>
              </a:lnSpc>
              <a:spcBef>
                <a:spcPct val="20000"/>
              </a:spcBef>
              <a:buClr>
                <a:schemeClr val="bg1"/>
              </a:buClr>
            </a:pPr>
            <a:r>
              <a:rPr lang="en-US" sz="2800" dirty="0">
                <a:solidFill>
                  <a:srgbClr val="FFFF00"/>
                </a:solidFill>
                <a:effectLst>
                  <a:outerShdw blurRad="38100" dist="38100" dir="2700000" algn="tl">
                    <a:srgbClr val="000000">
                      <a:alpha val="43137"/>
                    </a:srgbClr>
                  </a:outerShdw>
                </a:effectLst>
              </a:rPr>
              <a:t>QRP  HF  VHF  Dxing  Emcomm  Technical  Contesting  Satellites  Digital  SSTV  </a:t>
            </a:r>
          </a:p>
          <a:p>
            <a:pPr indent="457200" algn="ctr" defTabSz="381000">
              <a:lnSpc>
                <a:spcPct val="103000"/>
              </a:lnSpc>
              <a:spcBef>
                <a:spcPct val="20000"/>
              </a:spcBef>
              <a:buClr>
                <a:schemeClr val="bg1"/>
              </a:buClr>
            </a:pPr>
            <a:r>
              <a:rPr lang="en-US" sz="2800" dirty="0">
                <a:solidFill>
                  <a:srgbClr val="FFFF00"/>
                </a:solidFill>
                <a:effectLst>
                  <a:outerShdw blurRad="38100" dist="38100" dir="2700000" algn="tl">
                    <a:srgbClr val="000000">
                      <a:alpha val="43137"/>
                    </a:srgbClr>
                  </a:outerShdw>
                </a:effectLst>
              </a:rPr>
              <a:t>Space Communications</a:t>
            </a:r>
          </a:p>
        </p:txBody>
      </p:sp>
      <p:pic>
        <p:nvPicPr>
          <p:cNvPr id="14340" name="Picture 4"/>
          <p:cNvPicPr>
            <a:picLocks noChangeAspect="1" noChangeArrowheads="1"/>
          </p:cNvPicPr>
          <p:nvPr/>
        </p:nvPicPr>
        <p:blipFill>
          <a:blip r:embed="rId2">
            <a:clrChange>
              <a:clrFrom>
                <a:srgbClr val="FEFDFC"/>
              </a:clrFrom>
              <a:clrTo>
                <a:srgbClr val="FEFDFC">
                  <a:alpha val="0"/>
                </a:srgbClr>
              </a:clrTo>
            </a:clrChange>
          </a:blip>
          <a:srcRect/>
          <a:stretch>
            <a:fillRect/>
          </a:stretch>
        </p:blipFill>
        <p:spPr bwMode="auto">
          <a:xfrm>
            <a:off x="168275" y="990600"/>
            <a:ext cx="8753475" cy="4127500"/>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14341" name="Rectangle 5"/>
          <p:cNvSpPr>
            <a:spLocks noChangeArrowheads="1"/>
          </p:cNvSpPr>
          <p:nvPr/>
        </p:nvSpPr>
        <p:spPr bwMode="auto">
          <a:xfrm>
            <a:off x="169863" y="1085850"/>
            <a:ext cx="8751887" cy="4125913"/>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628650" y="457200"/>
            <a:ext cx="8020050" cy="1692771"/>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QRP</a:t>
            </a:r>
            <a:endParaRPr lang="en-US" sz="2000" dirty="0">
              <a:solidFill>
                <a:srgbClr val="FFFF00"/>
              </a:solidFill>
              <a:effectLst>
                <a:outerShdw blurRad="38100" dist="38100" dir="2700000" algn="tl">
                  <a:srgbClr val="000000">
                    <a:alpha val="43137"/>
                  </a:srgbClr>
                </a:outerShdw>
              </a:effectLst>
            </a:endParaRPr>
          </a:p>
          <a:p>
            <a:pPr defTabSz="381000">
              <a:spcBef>
                <a:spcPct val="20000"/>
              </a:spcBef>
              <a:buClr>
                <a:schemeClr val="bg1"/>
              </a:buClr>
            </a:pPr>
            <a:endParaRPr lang="en-US" sz="2000" dirty="0">
              <a:solidFill>
                <a:srgbClr val="FFFFFF"/>
              </a:solidFill>
            </a:endParaRPr>
          </a:p>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Communicating with ‘very low power’ is a challenge that many hams     enjoy.  QRP is usually practiced on the HF bands. </a:t>
            </a:r>
          </a:p>
        </p:txBody>
      </p:sp>
      <p:pic>
        <p:nvPicPr>
          <p:cNvPr id="18435" name="Picture 3"/>
          <p:cNvPicPr>
            <a:picLocks noChangeAspect="1" noChangeArrowheads="1"/>
          </p:cNvPicPr>
          <p:nvPr/>
        </p:nvPicPr>
        <p:blipFill>
          <a:blip r:embed="rId2"/>
          <a:srcRect/>
          <a:stretch>
            <a:fillRect/>
          </a:stretch>
        </p:blipFill>
        <p:spPr bwMode="auto">
          <a:xfrm>
            <a:off x="1295400" y="2590800"/>
            <a:ext cx="6807200" cy="32337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436" name="Rectangle 4"/>
          <p:cNvSpPr>
            <a:spLocks noChangeArrowheads="1"/>
          </p:cNvSpPr>
          <p:nvPr/>
        </p:nvSpPr>
        <p:spPr bwMode="auto">
          <a:xfrm>
            <a:off x="1141413" y="2803525"/>
            <a:ext cx="6805612" cy="3230563"/>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742950" y="228600"/>
            <a:ext cx="7804150" cy="2646878"/>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3600" dirty="0">
                <a:solidFill>
                  <a:srgbClr val="FFFF00"/>
                </a:solidFill>
                <a:effectLst>
                  <a:outerShdw blurRad="38100" dist="38100" dir="2700000" algn="tl">
                    <a:srgbClr val="000000">
                      <a:alpha val="43137"/>
                    </a:srgbClr>
                  </a:outerShdw>
                </a:effectLst>
                <a:latin typeface="Trebuchet MS"/>
              </a:rPr>
              <a:t>HF Radio</a:t>
            </a:r>
            <a:endParaRPr lang="en-US" sz="3600" dirty="0">
              <a:solidFill>
                <a:srgbClr val="FFFF00"/>
              </a:solidFill>
              <a:effectLst>
                <a:outerShdw blurRad="38100" dist="38100" dir="2700000" algn="tl">
                  <a:srgbClr val="000000">
                    <a:alpha val="43137"/>
                  </a:srgbClr>
                </a:outerShdw>
              </a:effectLst>
            </a:endParaRPr>
          </a:p>
          <a:p>
            <a:pPr defTabSz="381000">
              <a:spcBef>
                <a:spcPct val="20000"/>
              </a:spcBef>
              <a:buClr>
                <a:schemeClr val="bg1"/>
              </a:buClr>
            </a:pPr>
            <a:endParaRPr lang="en-US" sz="2000" dirty="0">
              <a:solidFill>
                <a:srgbClr val="FFFFFF"/>
              </a:solidFill>
            </a:endParaRPr>
          </a:p>
          <a:p>
            <a:pPr marL="342900" indent="-342900" defTabSz="381000">
              <a:spcBef>
                <a:spcPct val="20000"/>
              </a:spcBef>
              <a:buClr>
                <a:schemeClr val="bg1"/>
              </a:buClr>
              <a:buFont typeface="Arial" pitchFamily="34" charset="0"/>
              <a:buChar char="•"/>
            </a:pPr>
            <a:r>
              <a:rPr lang="en-US" sz="2000" dirty="0">
                <a:solidFill>
                  <a:srgbClr val="FFFFFF"/>
                </a:solidFill>
                <a:effectLst>
                  <a:outerShdw blurRad="38100" dist="38100" dir="2700000" algn="tl">
                    <a:srgbClr val="000000">
                      <a:alpha val="43137"/>
                    </a:srgbClr>
                  </a:outerShdw>
                </a:effectLst>
              </a:rPr>
              <a:t>Hams can talk to other hams in literally any part of the world using     the ‘short waves.’ </a:t>
            </a:r>
          </a:p>
          <a:p>
            <a:pPr marL="342900" indent="-342900" defTabSz="381000">
              <a:spcBef>
                <a:spcPct val="20000"/>
              </a:spcBef>
              <a:buClr>
                <a:schemeClr val="bg1"/>
              </a:buClr>
              <a:buFont typeface="Arial" pitchFamily="34" charset="0"/>
              <a:buChar char="•"/>
            </a:pPr>
            <a:endParaRPr lang="en-US" sz="2000" dirty="0">
              <a:solidFill>
                <a:srgbClr val="FFFFFF"/>
              </a:solidFill>
              <a:effectLst>
                <a:outerShdw blurRad="38100" dist="38100" dir="2700000" algn="tl">
                  <a:srgbClr val="000000">
                    <a:alpha val="43137"/>
                  </a:srgbClr>
                </a:outerShdw>
              </a:effectLst>
            </a:endParaRPr>
          </a:p>
          <a:p>
            <a:pPr marL="342900" indent="-342900" defTabSz="381000">
              <a:spcBef>
                <a:spcPct val="20000"/>
              </a:spcBef>
              <a:buClr>
                <a:schemeClr val="bg1"/>
              </a:buClr>
              <a:buFont typeface="Arial" pitchFamily="34" charset="0"/>
              <a:buChar char="•"/>
            </a:pPr>
            <a:r>
              <a:rPr lang="en-US" sz="2000" dirty="0">
                <a:solidFill>
                  <a:srgbClr val="FFFFFF"/>
                </a:solidFill>
                <a:effectLst>
                  <a:outerShdw blurRad="38100" dist="38100" dir="2700000" algn="tl">
                    <a:srgbClr val="000000">
                      <a:alpha val="43137"/>
                    </a:srgbClr>
                  </a:outerShdw>
                </a:effectLst>
              </a:rPr>
              <a:t>By bouncing signals off the ionosphere, signals can travel 1000's of  miles. </a:t>
            </a:r>
            <a:r>
              <a:rPr lang="en-US" sz="2000" dirty="0">
                <a:solidFill>
                  <a:srgbClr val="000000"/>
                </a:solidFill>
                <a:effectLst>
                  <a:outerShdw blurRad="38100" dist="38100" dir="2700000" algn="tl">
                    <a:srgbClr val="000000">
                      <a:alpha val="43137"/>
                    </a:srgbClr>
                  </a:outerShdw>
                </a:effectLst>
              </a:rPr>
              <a:t> </a:t>
            </a:r>
          </a:p>
        </p:txBody>
      </p:sp>
      <p:pic>
        <p:nvPicPr>
          <p:cNvPr id="20483" name="Picture 3"/>
          <p:cNvPicPr>
            <a:picLocks noChangeAspect="1" noChangeArrowheads="1"/>
          </p:cNvPicPr>
          <p:nvPr/>
        </p:nvPicPr>
        <p:blipFill>
          <a:blip r:embed="rId2"/>
          <a:srcRect/>
          <a:stretch>
            <a:fillRect/>
          </a:stretch>
        </p:blipFill>
        <p:spPr bwMode="auto">
          <a:xfrm>
            <a:off x="1447800" y="3222091"/>
            <a:ext cx="6578600" cy="32670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0484" name="Rectangle 4"/>
          <p:cNvSpPr>
            <a:spLocks noChangeArrowheads="1"/>
          </p:cNvSpPr>
          <p:nvPr/>
        </p:nvSpPr>
        <p:spPr bwMode="auto">
          <a:xfrm>
            <a:off x="1308100" y="3203575"/>
            <a:ext cx="6577013" cy="3263900"/>
          </a:xfrm>
          <a:prstGeom prst="rect">
            <a:avLst/>
          </a:prstGeom>
          <a:noFill/>
          <a:ln w="9525">
            <a:noFill/>
            <a:miter lim="800000"/>
            <a:headEnd/>
            <a:tailEnd/>
          </a:ln>
        </p:spPr>
        <p:txBody>
          <a:bodyPr/>
          <a:lstStyle/>
          <a:p>
            <a:endParaRPr lang="en-US" dirty="0"/>
          </a:p>
        </p:txBody>
      </p:sp>
    </p:spTree>
  </p:cSld>
  <p:clrMapOvr>
    <a:masterClrMapping/>
  </p:clrMapOvr>
  <p:transition spd="slow" advClick="0">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393700" y="1433513"/>
            <a:ext cx="8407400" cy="364172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2531" name="Rectangle 3"/>
          <p:cNvSpPr>
            <a:spLocks noChangeArrowheads="1"/>
          </p:cNvSpPr>
          <p:nvPr/>
        </p:nvSpPr>
        <p:spPr bwMode="auto">
          <a:xfrm>
            <a:off x="393700" y="1431925"/>
            <a:ext cx="8405813" cy="3640138"/>
          </a:xfrm>
          <a:prstGeom prst="rect">
            <a:avLst/>
          </a:prstGeom>
          <a:noFill/>
          <a:ln w="9525">
            <a:noFill/>
            <a:miter lim="800000"/>
            <a:headEnd/>
            <a:tailEnd/>
          </a:ln>
        </p:spPr>
        <p:txBody>
          <a:bodyPr/>
          <a:lstStyle/>
          <a:p>
            <a:endParaRPr lang="en-US" dirty="0"/>
          </a:p>
        </p:txBody>
      </p:sp>
      <p:sp>
        <p:nvSpPr>
          <p:cNvPr id="22532" name="Text Box 4"/>
          <p:cNvSpPr txBox="1">
            <a:spLocks noChangeArrowheads="1"/>
          </p:cNvSpPr>
          <p:nvPr/>
        </p:nvSpPr>
        <p:spPr bwMode="auto">
          <a:xfrm>
            <a:off x="336550" y="304800"/>
            <a:ext cx="8394700" cy="646331"/>
          </a:xfrm>
          <a:prstGeom prst="rect">
            <a:avLst/>
          </a:prstGeom>
          <a:noFill/>
          <a:ln w="9525">
            <a:noFill/>
            <a:miter lim="800000"/>
            <a:headEnd/>
            <a:tailEnd/>
          </a:ln>
        </p:spPr>
        <p:txBody>
          <a:bodyPr lIns="0" tIns="0" rIns="0" bIns="0">
            <a:spAutoFit/>
          </a:bodyPr>
          <a:lstStyle/>
          <a:p>
            <a:pPr defTabSz="381000">
              <a:spcBef>
                <a:spcPct val="20000"/>
              </a:spcBef>
              <a:buClr>
                <a:schemeClr val="bg1"/>
              </a:buClr>
            </a:pPr>
            <a:r>
              <a:rPr lang="en-US" sz="4200" dirty="0">
                <a:solidFill>
                  <a:srgbClr val="FFFF00"/>
                </a:solidFill>
                <a:effectLst>
                  <a:outerShdw blurRad="38100" dist="38100" dir="2700000" algn="tl">
                    <a:srgbClr val="000000">
                      <a:alpha val="43137"/>
                    </a:srgbClr>
                  </a:outerShdw>
                </a:effectLst>
                <a:latin typeface="Trebuchet MS"/>
              </a:rPr>
              <a:t>The Radio Spectrum</a:t>
            </a:r>
          </a:p>
        </p:txBody>
      </p:sp>
      <p:sp>
        <p:nvSpPr>
          <p:cNvPr id="22533" name="Text Box 5"/>
          <p:cNvSpPr txBox="1">
            <a:spLocks noChangeArrowheads="1"/>
          </p:cNvSpPr>
          <p:nvPr/>
        </p:nvSpPr>
        <p:spPr bwMode="auto">
          <a:xfrm>
            <a:off x="457200" y="5486400"/>
            <a:ext cx="8286750" cy="615553"/>
          </a:xfrm>
          <a:prstGeom prst="rect">
            <a:avLst/>
          </a:prstGeom>
          <a:noFill/>
          <a:ln w="9525">
            <a:noFill/>
            <a:miter lim="800000"/>
            <a:headEnd/>
            <a:tailEnd/>
          </a:ln>
        </p:spPr>
        <p:txBody>
          <a:bodyPr lIns="0" tIns="0" rIns="0" bIns="0">
            <a:spAutoFit/>
          </a:bodyPr>
          <a:lstStyle/>
          <a:p>
            <a:pPr algn="just" defTabSz="381000">
              <a:spcBef>
                <a:spcPct val="20000"/>
              </a:spcBef>
              <a:buClr>
                <a:schemeClr val="bg1"/>
              </a:buClr>
            </a:pPr>
            <a:r>
              <a:rPr lang="en-US" sz="2000" dirty="0">
                <a:solidFill>
                  <a:srgbClr val="FFFFFF"/>
                </a:solidFill>
                <a:effectLst>
                  <a:outerShdw blurRad="38100" dist="38100" dir="2700000" algn="tl">
                    <a:srgbClr val="000000">
                      <a:alpha val="43137"/>
                    </a:srgbClr>
                  </a:outerShdw>
                </a:effectLst>
              </a:rPr>
              <a:t>Radio Amateurs have privileges from 160 meters (MF) to the Microwave    bands (SHF)</a:t>
            </a:r>
          </a:p>
        </p:txBody>
      </p:sp>
    </p:spTree>
  </p:cSld>
  <p:clrMapOvr>
    <a:masterClrMapping/>
  </p:clrMapOvr>
  <p:transition spd="slow" advClick="0">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FF00"/>
                </a:solidFill>
                <a:effectLst>
                  <a:outerShdw blurRad="38100" dist="38100" dir="2700000" algn="tl">
                    <a:srgbClr val="000000">
                      <a:alpha val="43137"/>
                    </a:srgbClr>
                  </a:outerShdw>
                </a:effectLst>
              </a:rPr>
              <a:t>HF Propagation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629" y="1143000"/>
            <a:ext cx="7848741" cy="5280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3145608"/>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TotalTime>
  <Words>1891</Words>
  <Application>Microsoft Office PowerPoint</Application>
  <PresentationFormat>On-screen Show (4:3)</PresentationFormat>
  <Paragraphs>186</Paragraphs>
  <Slides>38</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38</vt:i4>
      </vt:variant>
    </vt:vector>
  </HeadingPairs>
  <TitlesOfParts>
    <vt:vector size="45" baseType="lpstr">
      <vt:lpstr>Arial</vt:lpstr>
      <vt:lpstr>Times New Roman</vt:lpstr>
      <vt:lpstr>Trebuchet MS</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HF Propagation</vt:lpstr>
      <vt:lpstr>Layers of the Ionosphere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I need to get on the air?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WAG ADMIN</dc:creator>
  <cp:lastModifiedBy>Timothy Watson</cp:lastModifiedBy>
  <cp:revision>30</cp:revision>
  <dcterms:modified xsi:type="dcterms:W3CDTF">2019-01-17T18:56:06Z</dcterms:modified>
</cp:coreProperties>
</file>